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0"/>
  </p:notesMasterIdLst>
  <p:sldIdLst>
    <p:sldId id="256" r:id="rId2"/>
    <p:sldId id="349" r:id="rId3"/>
    <p:sldId id="257" r:id="rId4"/>
    <p:sldId id="258" r:id="rId5"/>
    <p:sldId id="259" r:id="rId6"/>
    <p:sldId id="260" r:id="rId7"/>
    <p:sldId id="346" r:id="rId8"/>
    <p:sldId id="388" r:id="rId9"/>
    <p:sldId id="347" r:id="rId10"/>
    <p:sldId id="348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9" r:id="rId20"/>
    <p:sldId id="360" r:id="rId21"/>
    <p:sldId id="361" r:id="rId22"/>
    <p:sldId id="362" r:id="rId23"/>
    <p:sldId id="363" r:id="rId24"/>
    <p:sldId id="389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262" r:id="rId45"/>
    <p:sldId id="263" r:id="rId46"/>
    <p:sldId id="265" r:id="rId47"/>
    <p:sldId id="264" r:id="rId48"/>
    <p:sldId id="266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303" r:id="rId58"/>
    <p:sldId id="275" r:id="rId59"/>
    <p:sldId id="304" r:id="rId60"/>
    <p:sldId id="279" r:id="rId61"/>
    <p:sldId id="280" r:id="rId62"/>
    <p:sldId id="281" r:id="rId63"/>
    <p:sldId id="283" r:id="rId64"/>
    <p:sldId id="284" r:id="rId65"/>
    <p:sldId id="390" r:id="rId66"/>
    <p:sldId id="282" r:id="rId67"/>
    <p:sldId id="285" r:id="rId68"/>
    <p:sldId id="286" r:id="rId69"/>
    <p:sldId id="287" r:id="rId70"/>
    <p:sldId id="288" r:id="rId71"/>
    <p:sldId id="289" r:id="rId72"/>
    <p:sldId id="290" r:id="rId73"/>
    <p:sldId id="291" r:id="rId74"/>
    <p:sldId id="293" r:id="rId75"/>
    <p:sldId id="292" r:id="rId76"/>
    <p:sldId id="383" r:id="rId77"/>
    <p:sldId id="294" r:id="rId78"/>
    <p:sldId id="295" r:id="rId79"/>
    <p:sldId id="298" r:id="rId80"/>
    <p:sldId id="296" r:id="rId81"/>
    <p:sldId id="301" r:id="rId82"/>
    <p:sldId id="299" r:id="rId83"/>
    <p:sldId id="300" r:id="rId84"/>
    <p:sldId id="307" r:id="rId85"/>
    <p:sldId id="309" r:id="rId86"/>
    <p:sldId id="310" r:id="rId87"/>
    <p:sldId id="311" r:id="rId88"/>
    <p:sldId id="302" r:id="rId89"/>
    <p:sldId id="305" r:id="rId90"/>
    <p:sldId id="306" r:id="rId91"/>
    <p:sldId id="308" r:id="rId92"/>
    <p:sldId id="312" r:id="rId93"/>
    <p:sldId id="313" r:id="rId94"/>
    <p:sldId id="314" r:id="rId95"/>
    <p:sldId id="315" r:id="rId96"/>
    <p:sldId id="316" r:id="rId97"/>
    <p:sldId id="317" r:id="rId98"/>
    <p:sldId id="318" r:id="rId99"/>
    <p:sldId id="319" r:id="rId100"/>
    <p:sldId id="320" r:id="rId101"/>
    <p:sldId id="331" r:id="rId102"/>
    <p:sldId id="332" r:id="rId103"/>
    <p:sldId id="322" r:id="rId104"/>
    <p:sldId id="330" r:id="rId105"/>
    <p:sldId id="324" r:id="rId106"/>
    <p:sldId id="321" r:id="rId107"/>
    <p:sldId id="325" r:id="rId108"/>
    <p:sldId id="326" r:id="rId109"/>
    <p:sldId id="327" r:id="rId110"/>
    <p:sldId id="328" r:id="rId111"/>
    <p:sldId id="329" r:id="rId112"/>
    <p:sldId id="333" r:id="rId113"/>
    <p:sldId id="334" r:id="rId114"/>
    <p:sldId id="335" r:id="rId115"/>
    <p:sldId id="336" r:id="rId116"/>
    <p:sldId id="337" r:id="rId117"/>
    <p:sldId id="338" r:id="rId118"/>
    <p:sldId id="339" r:id="rId119"/>
    <p:sldId id="340" r:id="rId120"/>
    <p:sldId id="341" r:id="rId121"/>
    <p:sldId id="342" r:id="rId122"/>
    <p:sldId id="343" r:id="rId123"/>
    <p:sldId id="344" r:id="rId124"/>
    <p:sldId id="345" r:id="rId125"/>
    <p:sldId id="384" r:id="rId126"/>
    <p:sldId id="385" r:id="rId127"/>
    <p:sldId id="386" r:id="rId128"/>
    <p:sldId id="387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8DA"/>
  </p:clrMru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1CD39-6E5E-4A0B-9367-2D8B06C7AD2D}" type="doc">
      <dgm:prSet loTypeId="urn:microsoft.com/office/officeart/2005/8/layout/venn1" loCatId="relationship" qsTypeId="urn:microsoft.com/office/officeart/2005/8/quickstyle/simple2" qsCatId="simple" csTypeId="urn:microsoft.com/office/officeart/2005/8/colors/colorful5" csCatId="colorful" phldr="1"/>
      <dgm:spPr/>
    </dgm:pt>
    <dgm:pt modelId="{8B167C99-23B5-4DCB-9C09-5B39F057EDFE}">
      <dgm:prSet phldrT="[Text]" custT="1"/>
      <dgm:spPr/>
      <dgm:t>
        <a:bodyPr/>
        <a:lstStyle/>
        <a:p>
          <a:r>
            <a:rPr lang="en-US" sz="3600" dirty="0" smtClean="0"/>
            <a:t>Agent</a:t>
          </a:r>
          <a:r>
            <a:rPr lang="en-US" sz="2400" dirty="0" smtClean="0"/>
            <a:t> </a:t>
          </a:r>
          <a:endParaRPr lang="en-US" sz="2400" dirty="0"/>
        </a:p>
      </dgm:t>
    </dgm:pt>
    <dgm:pt modelId="{C8B63117-4E9E-465F-978B-990078EC2483}" type="parTrans" cxnId="{9A8DAD88-9A0A-4707-912F-363B89D451D0}">
      <dgm:prSet/>
      <dgm:spPr/>
      <dgm:t>
        <a:bodyPr/>
        <a:lstStyle/>
        <a:p>
          <a:endParaRPr lang="en-US"/>
        </a:p>
      </dgm:t>
    </dgm:pt>
    <dgm:pt modelId="{76B168E0-80C0-42FC-8FB2-C6FE6411F8BD}" type="sibTrans" cxnId="{9A8DAD88-9A0A-4707-912F-363B89D451D0}">
      <dgm:prSet/>
      <dgm:spPr/>
      <dgm:t>
        <a:bodyPr/>
        <a:lstStyle/>
        <a:p>
          <a:endParaRPr lang="en-US"/>
        </a:p>
      </dgm:t>
    </dgm:pt>
    <dgm:pt modelId="{2BA2E62D-A7FC-47A1-9CA7-042964DB9803}">
      <dgm:prSet phldrT="[Text]" custT="1"/>
      <dgm:spPr/>
      <dgm:t>
        <a:bodyPr/>
        <a:lstStyle/>
        <a:p>
          <a:r>
            <a:rPr lang="en-US" sz="3600" dirty="0" smtClean="0"/>
            <a:t>Host </a:t>
          </a:r>
          <a:endParaRPr lang="en-US" sz="3600" dirty="0"/>
        </a:p>
      </dgm:t>
    </dgm:pt>
    <dgm:pt modelId="{D34CD403-A9D6-47C7-A425-7E446F1DB7EC}" type="parTrans" cxnId="{DF1D478E-3645-4E8E-AA83-6298689E0AA0}">
      <dgm:prSet/>
      <dgm:spPr/>
      <dgm:t>
        <a:bodyPr/>
        <a:lstStyle/>
        <a:p>
          <a:endParaRPr lang="en-US"/>
        </a:p>
      </dgm:t>
    </dgm:pt>
    <dgm:pt modelId="{A802E8CC-74C5-4347-AF0F-80DE174AA318}" type="sibTrans" cxnId="{DF1D478E-3645-4E8E-AA83-6298689E0AA0}">
      <dgm:prSet/>
      <dgm:spPr/>
      <dgm:t>
        <a:bodyPr/>
        <a:lstStyle/>
        <a:p>
          <a:endParaRPr lang="en-US"/>
        </a:p>
      </dgm:t>
    </dgm:pt>
    <dgm:pt modelId="{EF619203-1B02-4836-A030-FEACDA9AFEB5}">
      <dgm:prSet phldrT="[Text]" custT="1"/>
      <dgm:spPr/>
      <dgm:t>
        <a:bodyPr/>
        <a:lstStyle/>
        <a:p>
          <a:r>
            <a:rPr lang="en-US" sz="2400" dirty="0" smtClean="0"/>
            <a:t>Environment </a:t>
          </a:r>
          <a:endParaRPr lang="en-US" sz="2400" dirty="0"/>
        </a:p>
      </dgm:t>
    </dgm:pt>
    <dgm:pt modelId="{927F7DD0-56E2-435D-837E-892A478E97E1}" type="parTrans" cxnId="{DA2DE46C-71B6-4A94-ADCB-19289AB42FB7}">
      <dgm:prSet/>
      <dgm:spPr/>
      <dgm:t>
        <a:bodyPr/>
        <a:lstStyle/>
        <a:p>
          <a:endParaRPr lang="en-US"/>
        </a:p>
      </dgm:t>
    </dgm:pt>
    <dgm:pt modelId="{6A957A30-7934-4152-82C3-F8EBA778B736}" type="sibTrans" cxnId="{DA2DE46C-71B6-4A94-ADCB-19289AB42FB7}">
      <dgm:prSet/>
      <dgm:spPr/>
      <dgm:t>
        <a:bodyPr/>
        <a:lstStyle/>
        <a:p>
          <a:endParaRPr lang="en-US"/>
        </a:p>
      </dgm:t>
    </dgm:pt>
    <dgm:pt modelId="{64DBC817-DEB7-4B37-A39C-5837CBEB6310}" type="pres">
      <dgm:prSet presAssocID="{E4C1CD39-6E5E-4A0B-9367-2D8B06C7AD2D}" presName="compositeShape" presStyleCnt="0">
        <dgm:presLayoutVars>
          <dgm:chMax val="7"/>
          <dgm:dir/>
          <dgm:resizeHandles val="exact"/>
        </dgm:presLayoutVars>
      </dgm:prSet>
      <dgm:spPr/>
    </dgm:pt>
    <dgm:pt modelId="{CF1C6771-9F27-4BFA-B767-9EC4F4F6B4F1}" type="pres">
      <dgm:prSet presAssocID="{8B167C99-23B5-4DCB-9C09-5B39F057EDFE}" presName="circ1" presStyleLbl="vennNode1" presStyleIdx="0" presStyleCnt="3"/>
      <dgm:spPr/>
    </dgm:pt>
    <dgm:pt modelId="{8ADDD7A7-D1B9-40EA-AA52-CCD7220CC810}" type="pres">
      <dgm:prSet presAssocID="{8B167C99-23B5-4DCB-9C09-5B39F057ED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6E0049-46FA-4CCA-B313-6DF359262A70}" type="pres">
      <dgm:prSet presAssocID="{2BA2E62D-A7FC-47A1-9CA7-042964DB9803}" presName="circ2" presStyleLbl="vennNode1" presStyleIdx="1" presStyleCnt="3"/>
      <dgm:spPr/>
    </dgm:pt>
    <dgm:pt modelId="{FEC0B046-F61F-4128-A67A-73470BA8CD35}" type="pres">
      <dgm:prSet presAssocID="{2BA2E62D-A7FC-47A1-9CA7-042964DB980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C2A78C-55BB-46FB-B1D0-4C300F569013}" type="pres">
      <dgm:prSet presAssocID="{EF619203-1B02-4836-A030-FEACDA9AFEB5}" presName="circ3" presStyleLbl="vennNode1" presStyleIdx="2" presStyleCnt="3"/>
      <dgm:spPr/>
    </dgm:pt>
    <dgm:pt modelId="{02D5CF22-C5DB-429E-BEDB-DD80983E2EB1}" type="pres">
      <dgm:prSet presAssocID="{EF619203-1B02-4836-A030-FEACDA9AFEB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DF63C14-8177-448F-92D1-33CB89581DD6}" type="presOf" srcId="{2BA2E62D-A7FC-47A1-9CA7-042964DB9803}" destId="{FEC0B046-F61F-4128-A67A-73470BA8CD35}" srcOrd="1" destOrd="0" presId="urn:microsoft.com/office/officeart/2005/8/layout/venn1"/>
    <dgm:cxn modelId="{9A8DAD88-9A0A-4707-912F-363B89D451D0}" srcId="{E4C1CD39-6E5E-4A0B-9367-2D8B06C7AD2D}" destId="{8B167C99-23B5-4DCB-9C09-5B39F057EDFE}" srcOrd="0" destOrd="0" parTransId="{C8B63117-4E9E-465F-978B-990078EC2483}" sibTransId="{76B168E0-80C0-42FC-8FB2-C6FE6411F8BD}"/>
    <dgm:cxn modelId="{2665DFBD-A87D-469E-A142-9C63058263D7}" type="presOf" srcId="{2BA2E62D-A7FC-47A1-9CA7-042964DB9803}" destId="{696E0049-46FA-4CCA-B313-6DF359262A70}" srcOrd="0" destOrd="0" presId="urn:microsoft.com/office/officeart/2005/8/layout/venn1"/>
    <dgm:cxn modelId="{357549A1-50FE-48D5-A98D-897DBCF0B5FD}" type="presOf" srcId="{EF619203-1B02-4836-A030-FEACDA9AFEB5}" destId="{53C2A78C-55BB-46FB-B1D0-4C300F569013}" srcOrd="0" destOrd="0" presId="urn:microsoft.com/office/officeart/2005/8/layout/venn1"/>
    <dgm:cxn modelId="{DF1D478E-3645-4E8E-AA83-6298689E0AA0}" srcId="{E4C1CD39-6E5E-4A0B-9367-2D8B06C7AD2D}" destId="{2BA2E62D-A7FC-47A1-9CA7-042964DB9803}" srcOrd="1" destOrd="0" parTransId="{D34CD403-A9D6-47C7-A425-7E446F1DB7EC}" sibTransId="{A802E8CC-74C5-4347-AF0F-80DE174AA318}"/>
    <dgm:cxn modelId="{2C174361-A7EC-476F-9B2C-CE712B5D6F6E}" type="presOf" srcId="{8B167C99-23B5-4DCB-9C09-5B39F057EDFE}" destId="{8ADDD7A7-D1B9-40EA-AA52-CCD7220CC810}" srcOrd="1" destOrd="0" presId="urn:microsoft.com/office/officeart/2005/8/layout/venn1"/>
    <dgm:cxn modelId="{788075D9-83CB-4DF3-9378-351358EABA9F}" type="presOf" srcId="{8B167C99-23B5-4DCB-9C09-5B39F057EDFE}" destId="{CF1C6771-9F27-4BFA-B767-9EC4F4F6B4F1}" srcOrd="0" destOrd="0" presId="urn:microsoft.com/office/officeart/2005/8/layout/venn1"/>
    <dgm:cxn modelId="{7B0F4326-67FE-4AE8-88D6-85541164347D}" type="presOf" srcId="{E4C1CD39-6E5E-4A0B-9367-2D8B06C7AD2D}" destId="{64DBC817-DEB7-4B37-A39C-5837CBEB6310}" srcOrd="0" destOrd="0" presId="urn:microsoft.com/office/officeart/2005/8/layout/venn1"/>
    <dgm:cxn modelId="{EFD0C0B3-B2F5-4716-B55B-9BBE5ADBEE61}" type="presOf" srcId="{EF619203-1B02-4836-A030-FEACDA9AFEB5}" destId="{02D5CF22-C5DB-429E-BEDB-DD80983E2EB1}" srcOrd="1" destOrd="0" presId="urn:microsoft.com/office/officeart/2005/8/layout/venn1"/>
    <dgm:cxn modelId="{DA2DE46C-71B6-4A94-ADCB-19289AB42FB7}" srcId="{E4C1CD39-6E5E-4A0B-9367-2D8B06C7AD2D}" destId="{EF619203-1B02-4836-A030-FEACDA9AFEB5}" srcOrd="2" destOrd="0" parTransId="{927F7DD0-56E2-435D-837E-892A478E97E1}" sibTransId="{6A957A30-7934-4152-82C3-F8EBA778B736}"/>
    <dgm:cxn modelId="{D42182ED-E034-46BA-B0C5-732738572AF0}" type="presParOf" srcId="{64DBC817-DEB7-4B37-A39C-5837CBEB6310}" destId="{CF1C6771-9F27-4BFA-B767-9EC4F4F6B4F1}" srcOrd="0" destOrd="0" presId="urn:microsoft.com/office/officeart/2005/8/layout/venn1"/>
    <dgm:cxn modelId="{786688E2-13F1-4058-B91A-F145DC638FB5}" type="presParOf" srcId="{64DBC817-DEB7-4B37-A39C-5837CBEB6310}" destId="{8ADDD7A7-D1B9-40EA-AA52-CCD7220CC810}" srcOrd="1" destOrd="0" presId="urn:microsoft.com/office/officeart/2005/8/layout/venn1"/>
    <dgm:cxn modelId="{3EBFB21C-DA3A-41BD-AFAC-73BCBBB9F11B}" type="presParOf" srcId="{64DBC817-DEB7-4B37-A39C-5837CBEB6310}" destId="{696E0049-46FA-4CCA-B313-6DF359262A70}" srcOrd="2" destOrd="0" presId="urn:microsoft.com/office/officeart/2005/8/layout/venn1"/>
    <dgm:cxn modelId="{9139FD92-E24A-4447-A632-058C2A9428C0}" type="presParOf" srcId="{64DBC817-DEB7-4B37-A39C-5837CBEB6310}" destId="{FEC0B046-F61F-4128-A67A-73470BA8CD35}" srcOrd="3" destOrd="0" presId="urn:microsoft.com/office/officeart/2005/8/layout/venn1"/>
    <dgm:cxn modelId="{F721C575-9E65-4EE3-8E6B-96FAD6773C5B}" type="presParOf" srcId="{64DBC817-DEB7-4B37-A39C-5837CBEB6310}" destId="{53C2A78C-55BB-46FB-B1D0-4C300F569013}" srcOrd="4" destOrd="0" presId="urn:microsoft.com/office/officeart/2005/8/layout/venn1"/>
    <dgm:cxn modelId="{A1328DDB-D2D3-46F4-ACE8-7ED8BDA922C0}" type="presParOf" srcId="{64DBC817-DEB7-4B37-A39C-5837CBEB6310}" destId="{02D5CF22-C5DB-429E-BEDB-DD80983E2EB1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441F10-AC62-4334-ACEF-41B786DF8CA2}" type="doc">
      <dgm:prSet loTypeId="urn:microsoft.com/office/officeart/2005/8/layout/cycle6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66FB5A-D57F-4503-AF21-9D800EED0A65}">
      <dgm:prSet phldrT="[Text]" custT="1"/>
      <dgm:spPr/>
      <dgm:t>
        <a:bodyPr/>
        <a:lstStyle/>
        <a:p>
          <a:r>
            <a:rPr lang="en-US" sz="2400" dirty="0" smtClean="0"/>
            <a:t>Arthritis</a:t>
          </a:r>
          <a:endParaRPr lang="en-US" sz="2400" dirty="0"/>
        </a:p>
      </dgm:t>
    </dgm:pt>
    <dgm:pt modelId="{6B941DAC-408A-4481-A728-B872F2654FC9}" type="parTrans" cxnId="{9FD54C59-D4E5-42E1-93C2-467135F02B70}">
      <dgm:prSet/>
      <dgm:spPr/>
      <dgm:t>
        <a:bodyPr/>
        <a:lstStyle/>
        <a:p>
          <a:endParaRPr lang="en-US"/>
        </a:p>
      </dgm:t>
    </dgm:pt>
    <dgm:pt modelId="{3A3B8DF7-60D6-4417-B7BC-9E264D30DB26}" type="sibTrans" cxnId="{9FD54C59-D4E5-42E1-93C2-467135F02B70}">
      <dgm:prSet/>
      <dgm:spPr/>
      <dgm:t>
        <a:bodyPr/>
        <a:lstStyle/>
        <a:p>
          <a:endParaRPr lang="en-US"/>
        </a:p>
      </dgm:t>
    </dgm:pt>
    <dgm:pt modelId="{491C8445-E09F-47EC-8842-C7FCD991FB96}">
      <dgm:prSet phldrT="[Text]" custT="1"/>
      <dgm:spPr/>
      <dgm:t>
        <a:bodyPr/>
        <a:lstStyle/>
        <a:p>
          <a:r>
            <a:rPr lang="en-US" sz="2400" smtClean="0"/>
            <a:t>Carditis</a:t>
          </a:r>
          <a:endParaRPr lang="en-US" sz="2400" dirty="0"/>
        </a:p>
      </dgm:t>
    </dgm:pt>
    <dgm:pt modelId="{74C7BA7D-78DA-42C8-B2E6-76E1F8DFD0EB}" type="parTrans" cxnId="{70CADF0A-9C26-4EB4-A2B7-8B3031D33864}">
      <dgm:prSet/>
      <dgm:spPr/>
      <dgm:t>
        <a:bodyPr/>
        <a:lstStyle/>
        <a:p>
          <a:endParaRPr lang="en-US"/>
        </a:p>
      </dgm:t>
    </dgm:pt>
    <dgm:pt modelId="{6D09B360-FFC3-444D-823E-13F785B03439}" type="sibTrans" cxnId="{70CADF0A-9C26-4EB4-A2B7-8B3031D33864}">
      <dgm:prSet/>
      <dgm:spPr/>
      <dgm:t>
        <a:bodyPr/>
        <a:lstStyle/>
        <a:p>
          <a:endParaRPr lang="en-US"/>
        </a:p>
      </dgm:t>
    </dgm:pt>
    <dgm:pt modelId="{978E1E68-FA88-4D51-AF24-AA4B835BCD64}">
      <dgm:prSet phldrT="[Text]" custT="1"/>
      <dgm:spPr/>
      <dgm:t>
        <a:bodyPr/>
        <a:lstStyle/>
        <a:p>
          <a:r>
            <a:rPr lang="en-US" sz="2400" smtClean="0"/>
            <a:t>Erythema marginatum</a:t>
          </a:r>
          <a:endParaRPr lang="en-US" sz="2400" dirty="0"/>
        </a:p>
      </dgm:t>
    </dgm:pt>
    <dgm:pt modelId="{23D7DD24-13F5-4435-A6DA-49BDFB64C9DA}" type="parTrans" cxnId="{F9BE1C17-C055-4523-85BE-8E28D81871FF}">
      <dgm:prSet/>
      <dgm:spPr/>
      <dgm:t>
        <a:bodyPr/>
        <a:lstStyle/>
        <a:p>
          <a:endParaRPr lang="en-US"/>
        </a:p>
      </dgm:t>
    </dgm:pt>
    <dgm:pt modelId="{A5366B3C-B904-4E95-BC2B-9A8D0D45FC7E}" type="sibTrans" cxnId="{F9BE1C17-C055-4523-85BE-8E28D81871FF}">
      <dgm:prSet/>
      <dgm:spPr/>
      <dgm:t>
        <a:bodyPr/>
        <a:lstStyle/>
        <a:p>
          <a:endParaRPr lang="en-US"/>
        </a:p>
      </dgm:t>
    </dgm:pt>
    <dgm:pt modelId="{8579976B-8962-47D5-84EC-140EF18F835A}">
      <dgm:prSet phldrT="[Text]" custT="1"/>
      <dgm:spPr/>
      <dgm:t>
        <a:bodyPr/>
        <a:lstStyle/>
        <a:p>
          <a:r>
            <a:rPr lang="en-US" sz="2400" dirty="0" smtClean="0"/>
            <a:t>Sydenham’s chorea</a:t>
          </a:r>
          <a:endParaRPr lang="en-US" sz="2400" dirty="0"/>
        </a:p>
      </dgm:t>
    </dgm:pt>
    <dgm:pt modelId="{8FDD24B9-3EA2-45CE-9934-1F4BA058F1AB}" type="parTrans" cxnId="{CF698FB2-7777-48AE-A733-1ABC89ECA586}">
      <dgm:prSet/>
      <dgm:spPr/>
      <dgm:t>
        <a:bodyPr/>
        <a:lstStyle/>
        <a:p>
          <a:endParaRPr lang="en-US"/>
        </a:p>
      </dgm:t>
    </dgm:pt>
    <dgm:pt modelId="{C15E7D51-1381-4F24-A15D-1192C7A0A384}" type="sibTrans" cxnId="{CF698FB2-7777-48AE-A733-1ABC89ECA586}">
      <dgm:prSet/>
      <dgm:spPr/>
      <dgm:t>
        <a:bodyPr/>
        <a:lstStyle/>
        <a:p>
          <a:endParaRPr lang="en-US"/>
        </a:p>
      </dgm:t>
    </dgm:pt>
    <dgm:pt modelId="{B9EB88CD-0179-468F-8162-741131D456FC}">
      <dgm:prSet phldrT="[Text]" custT="1"/>
      <dgm:spPr/>
      <dgm:t>
        <a:bodyPr/>
        <a:lstStyle/>
        <a:p>
          <a:r>
            <a:rPr lang="en-US" sz="2400" smtClean="0"/>
            <a:t>Subcutaneous</a:t>
          </a:r>
        </a:p>
        <a:p>
          <a:r>
            <a:rPr lang="en-US" sz="2400" smtClean="0"/>
            <a:t>nodules </a:t>
          </a:r>
          <a:endParaRPr lang="en-US" sz="900" dirty="0"/>
        </a:p>
      </dgm:t>
    </dgm:pt>
    <dgm:pt modelId="{976D5521-8A07-4FC3-93B0-AE22CCEFCF28}" type="parTrans" cxnId="{0C35E8C2-66F5-49B4-A56B-A5722EDDADAF}">
      <dgm:prSet/>
      <dgm:spPr/>
      <dgm:t>
        <a:bodyPr/>
        <a:lstStyle/>
        <a:p>
          <a:endParaRPr lang="en-US"/>
        </a:p>
      </dgm:t>
    </dgm:pt>
    <dgm:pt modelId="{A03C0FC7-BA43-42ED-9CEE-EC68108CD549}" type="sibTrans" cxnId="{0C35E8C2-66F5-49B4-A56B-A5722EDDADAF}">
      <dgm:prSet/>
      <dgm:spPr/>
      <dgm:t>
        <a:bodyPr/>
        <a:lstStyle/>
        <a:p>
          <a:endParaRPr lang="en-US"/>
        </a:p>
      </dgm:t>
    </dgm:pt>
    <dgm:pt modelId="{7A3B6EFC-5DF6-4E41-A82D-722C68F8138E}" type="pres">
      <dgm:prSet presAssocID="{11441F10-AC62-4334-ACEF-41B786DF8CA2}" presName="cycle" presStyleCnt="0">
        <dgm:presLayoutVars>
          <dgm:dir/>
          <dgm:resizeHandles val="exact"/>
        </dgm:presLayoutVars>
      </dgm:prSet>
      <dgm:spPr/>
    </dgm:pt>
    <dgm:pt modelId="{65871492-A723-4DC3-B9CB-AEAD415A400A}" type="pres">
      <dgm:prSet presAssocID="{0A66FB5A-D57F-4503-AF21-9D800EED0A65}" presName="node" presStyleLbl="node1" presStyleIdx="0" presStyleCnt="5" custScaleX="11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4328B-3F9B-4495-9CD6-2BC3776F5623}" type="pres">
      <dgm:prSet presAssocID="{0A66FB5A-D57F-4503-AF21-9D800EED0A65}" presName="spNode" presStyleCnt="0"/>
      <dgm:spPr/>
    </dgm:pt>
    <dgm:pt modelId="{F252FEA1-A1A3-4AA1-9D1E-1A852C1C2A93}" type="pres">
      <dgm:prSet presAssocID="{3A3B8DF7-60D6-4417-B7BC-9E264D30DB26}" presName="sibTrans" presStyleLbl="sibTrans1D1" presStyleIdx="0" presStyleCnt="5"/>
      <dgm:spPr/>
    </dgm:pt>
    <dgm:pt modelId="{0DF9C0E0-06B8-4F15-A1FB-585640F14C56}" type="pres">
      <dgm:prSet presAssocID="{491C8445-E09F-47EC-8842-C7FCD991FB96}" presName="node" presStyleLbl="node1" presStyleIdx="1" presStyleCnt="5" custScaleX="127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43A82-D340-4862-B7C9-7E7D709541C0}" type="pres">
      <dgm:prSet presAssocID="{491C8445-E09F-47EC-8842-C7FCD991FB96}" presName="spNode" presStyleCnt="0"/>
      <dgm:spPr/>
    </dgm:pt>
    <dgm:pt modelId="{218B822E-9694-44BA-9856-46680BADCEBA}" type="pres">
      <dgm:prSet presAssocID="{6D09B360-FFC3-444D-823E-13F785B03439}" presName="sibTrans" presStyleLbl="sibTrans1D1" presStyleIdx="1" presStyleCnt="5"/>
      <dgm:spPr/>
    </dgm:pt>
    <dgm:pt modelId="{BF5315C1-9E20-4C21-9DDE-FFC9A14003AB}" type="pres">
      <dgm:prSet presAssocID="{978E1E68-FA88-4D51-AF24-AA4B835BCD64}" presName="node" presStyleLbl="node1" presStyleIdx="2" presStyleCnt="5" custScaleX="124043">
        <dgm:presLayoutVars>
          <dgm:bulletEnabled val="1"/>
        </dgm:presLayoutVars>
      </dgm:prSet>
      <dgm:spPr/>
    </dgm:pt>
    <dgm:pt modelId="{D2E85C95-FCD8-4BA2-BF53-E63E04CD3426}" type="pres">
      <dgm:prSet presAssocID="{978E1E68-FA88-4D51-AF24-AA4B835BCD64}" presName="spNode" presStyleCnt="0"/>
      <dgm:spPr/>
    </dgm:pt>
    <dgm:pt modelId="{CA117A60-C899-4047-8394-C5A615A1A648}" type="pres">
      <dgm:prSet presAssocID="{A5366B3C-B904-4E95-BC2B-9A8D0D45FC7E}" presName="sibTrans" presStyleLbl="sibTrans1D1" presStyleIdx="2" presStyleCnt="5"/>
      <dgm:spPr/>
    </dgm:pt>
    <dgm:pt modelId="{CD47603F-3FBA-43DC-9B3C-29565D0A0D25}" type="pres">
      <dgm:prSet presAssocID="{B9EB88CD-0179-468F-8162-741131D456FC}" presName="node" presStyleLbl="node1" presStyleIdx="3" presStyleCnt="5" custScaleX="144543">
        <dgm:presLayoutVars>
          <dgm:bulletEnabled val="1"/>
        </dgm:presLayoutVars>
      </dgm:prSet>
      <dgm:spPr/>
    </dgm:pt>
    <dgm:pt modelId="{F0303488-B0A3-4F19-8484-AA7266808F13}" type="pres">
      <dgm:prSet presAssocID="{B9EB88CD-0179-468F-8162-741131D456FC}" presName="spNode" presStyleCnt="0"/>
      <dgm:spPr/>
    </dgm:pt>
    <dgm:pt modelId="{F4383686-F46E-40C9-B2B5-0A42F37DEAAB}" type="pres">
      <dgm:prSet presAssocID="{A03C0FC7-BA43-42ED-9CEE-EC68108CD549}" presName="sibTrans" presStyleLbl="sibTrans1D1" presStyleIdx="3" presStyleCnt="5"/>
      <dgm:spPr/>
    </dgm:pt>
    <dgm:pt modelId="{4CAA5359-7B7F-4668-BE96-73A74725AF65}" type="pres">
      <dgm:prSet presAssocID="{8579976B-8962-47D5-84EC-140EF18F835A}" presName="node" presStyleLbl="node1" presStyleIdx="4" presStyleCnt="5" custScaleX="127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6FFF5-3D3F-4DF6-87A4-4A1AA83E454E}" type="pres">
      <dgm:prSet presAssocID="{8579976B-8962-47D5-84EC-140EF18F835A}" presName="spNode" presStyleCnt="0"/>
      <dgm:spPr/>
    </dgm:pt>
    <dgm:pt modelId="{5D9C7E88-3F5E-45E5-A015-595777EBBC39}" type="pres">
      <dgm:prSet presAssocID="{C15E7D51-1381-4F24-A15D-1192C7A0A384}" presName="sibTrans" presStyleLbl="sibTrans1D1" presStyleIdx="4" presStyleCnt="5"/>
      <dgm:spPr/>
    </dgm:pt>
  </dgm:ptLst>
  <dgm:cxnLst>
    <dgm:cxn modelId="{9FD54C59-D4E5-42E1-93C2-467135F02B70}" srcId="{11441F10-AC62-4334-ACEF-41B786DF8CA2}" destId="{0A66FB5A-D57F-4503-AF21-9D800EED0A65}" srcOrd="0" destOrd="0" parTransId="{6B941DAC-408A-4481-A728-B872F2654FC9}" sibTransId="{3A3B8DF7-60D6-4417-B7BC-9E264D30DB26}"/>
    <dgm:cxn modelId="{E0CB72A2-2C88-422E-BCDE-E1F17EFDF47F}" type="presOf" srcId="{A03C0FC7-BA43-42ED-9CEE-EC68108CD549}" destId="{F4383686-F46E-40C9-B2B5-0A42F37DEAAB}" srcOrd="0" destOrd="0" presId="urn:microsoft.com/office/officeart/2005/8/layout/cycle6"/>
    <dgm:cxn modelId="{C2B09980-FF86-40CB-ABC5-C504323267BC}" type="presOf" srcId="{978E1E68-FA88-4D51-AF24-AA4B835BCD64}" destId="{BF5315C1-9E20-4C21-9DDE-FFC9A14003AB}" srcOrd="0" destOrd="0" presId="urn:microsoft.com/office/officeart/2005/8/layout/cycle6"/>
    <dgm:cxn modelId="{AC5CAFAB-EB58-4149-891D-24ECBEE2D9E7}" type="presOf" srcId="{3A3B8DF7-60D6-4417-B7BC-9E264D30DB26}" destId="{F252FEA1-A1A3-4AA1-9D1E-1A852C1C2A93}" srcOrd="0" destOrd="0" presId="urn:microsoft.com/office/officeart/2005/8/layout/cycle6"/>
    <dgm:cxn modelId="{D45A21FC-0DF5-4696-9765-43779FDD468E}" type="presOf" srcId="{8579976B-8962-47D5-84EC-140EF18F835A}" destId="{4CAA5359-7B7F-4668-BE96-73A74725AF65}" srcOrd="0" destOrd="0" presId="urn:microsoft.com/office/officeart/2005/8/layout/cycle6"/>
    <dgm:cxn modelId="{92B8BE61-F96A-476D-AC53-446DB3055F89}" type="presOf" srcId="{491C8445-E09F-47EC-8842-C7FCD991FB96}" destId="{0DF9C0E0-06B8-4F15-A1FB-585640F14C56}" srcOrd="0" destOrd="0" presId="urn:microsoft.com/office/officeart/2005/8/layout/cycle6"/>
    <dgm:cxn modelId="{438FA64D-C108-4BB2-A111-C7D6873A039B}" type="presOf" srcId="{C15E7D51-1381-4F24-A15D-1192C7A0A384}" destId="{5D9C7E88-3F5E-45E5-A015-595777EBBC39}" srcOrd="0" destOrd="0" presId="urn:microsoft.com/office/officeart/2005/8/layout/cycle6"/>
    <dgm:cxn modelId="{0C35E8C2-66F5-49B4-A56B-A5722EDDADAF}" srcId="{11441F10-AC62-4334-ACEF-41B786DF8CA2}" destId="{B9EB88CD-0179-468F-8162-741131D456FC}" srcOrd="3" destOrd="0" parTransId="{976D5521-8A07-4FC3-93B0-AE22CCEFCF28}" sibTransId="{A03C0FC7-BA43-42ED-9CEE-EC68108CD549}"/>
    <dgm:cxn modelId="{70CADF0A-9C26-4EB4-A2B7-8B3031D33864}" srcId="{11441F10-AC62-4334-ACEF-41B786DF8CA2}" destId="{491C8445-E09F-47EC-8842-C7FCD991FB96}" srcOrd="1" destOrd="0" parTransId="{74C7BA7D-78DA-42C8-B2E6-76E1F8DFD0EB}" sibTransId="{6D09B360-FFC3-444D-823E-13F785B03439}"/>
    <dgm:cxn modelId="{FBBC4EC8-942D-4D9E-AB49-5E8788C2101D}" type="presOf" srcId="{0A66FB5A-D57F-4503-AF21-9D800EED0A65}" destId="{65871492-A723-4DC3-B9CB-AEAD415A400A}" srcOrd="0" destOrd="0" presId="urn:microsoft.com/office/officeart/2005/8/layout/cycle6"/>
    <dgm:cxn modelId="{CF698FB2-7777-48AE-A733-1ABC89ECA586}" srcId="{11441F10-AC62-4334-ACEF-41B786DF8CA2}" destId="{8579976B-8962-47D5-84EC-140EF18F835A}" srcOrd="4" destOrd="0" parTransId="{8FDD24B9-3EA2-45CE-9934-1F4BA058F1AB}" sibTransId="{C15E7D51-1381-4F24-A15D-1192C7A0A384}"/>
    <dgm:cxn modelId="{DD48A828-28A5-4FE5-A8EF-92E3F7620E89}" type="presOf" srcId="{B9EB88CD-0179-468F-8162-741131D456FC}" destId="{CD47603F-3FBA-43DC-9B3C-29565D0A0D25}" srcOrd="0" destOrd="0" presId="urn:microsoft.com/office/officeart/2005/8/layout/cycle6"/>
    <dgm:cxn modelId="{25180B8D-3A74-4DC8-A4E2-15D3270213E1}" type="presOf" srcId="{11441F10-AC62-4334-ACEF-41B786DF8CA2}" destId="{7A3B6EFC-5DF6-4E41-A82D-722C68F8138E}" srcOrd="0" destOrd="0" presId="urn:microsoft.com/office/officeart/2005/8/layout/cycle6"/>
    <dgm:cxn modelId="{F9BE1C17-C055-4523-85BE-8E28D81871FF}" srcId="{11441F10-AC62-4334-ACEF-41B786DF8CA2}" destId="{978E1E68-FA88-4D51-AF24-AA4B835BCD64}" srcOrd="2" destOrd="0" parTransId="{23D7DD24-13F5-4435-A6DA-49BDFB64C9DA}" sibTransId="{A5366B3C-B904-4E95-BC2B-9A8D0D45FC7E}"/>
    <dgm:cxn modelId="{9E64B45C-7E5F-4972-A35F-83153A1C3723}" type="presOf" srcId="{6D09B360-FFC3-444D-823E-13F785B03439}" destId="{218B822E-9694-44BA-9856-46680BADCEBA}" srcOrd="0" destOrd="0" presId="urn:microsoft.com/office/officeart/2005/8/layout/cycle6"/>
    <dgm:cxn modelId="{8B74B7DE-5C55-4743-A935-848CEB7C0C86}" type="presOf" srcId="{A5366B3C-B904-4E95-BC2B-9A8D0D45FC7E}" destId="{CA117A60-C899-4047-8394-C5A615A1A648}" srcOrd="0" destOrd="0" presId="urn:microsoft.com/office/officeart/2005/8/layout/cycle6"/>
    <dgm:cxn modelId="{8B52B2B0-ABDA-4BC2-8988-7EB539B094CF}" type="presParOf" srcId="{7A3B6EFC-5DF6-4E41-A82D-722C68F8138E}" destId="{65871492-A723-4DC3-B9CB-AEAD415A400A}" srcOrd="0" destOrd="0" presId="urn:microsoft.com/office/officeart/2005/8/layout/cycle6"/>
    <dgm:cxn modelId="{EC55CA86-BBA0-44FB-B24E-AB1B4EFCD495}" type="presParOf" srcId="{7A3B6EFC-5DF6-4E41-A82D-722C68F8138E}" destId="{6714328B-3F9B-4495-9CD6-2BC3776F5623}" srcOrd="1" destOrd="0" presId="urn:microsoft.com/office/officeart/2005/8/layout/cycle6"/>
    <dgm:cxn modelId="{D64B8E3E-9160-44B4-88B3-96F78BEB5D12}" type="presParOf" srcId="{7A3B6EFC-5DF6-4E41-A82D-722C68F8138E}" destId="{F252FEA1-A1A3-4AA1-9D1E-1A852C1C2A93}" srcOrd="2" destOrd="0" presId="urn:microsoft.com/office/officeart/2005/8/layout/cycle6"/>
    <dgm:cxn modelId="{4B891A97-BB5F-466A-ABEF-9976949E9DD5}" type="presParOf" srcId="{7A3B6EFC-5DF6-4E41-A82D-722C68F8138E}" destId="{0DF9C0E0-06B8-4F15-A1FB-585640F14C56}" srcOrd="3" destOrd="0" presId="urn:microsoft.com/office/officeart/2005/8/layout/cycle6"/>
    <dgm:cxn modelId="{42C45497-669C-4DCE-8A2F-2C484481F5A6}" type="presParOf" srcId="{7A3B6EFC-5DF6-4E41-A82D-722C68F8138E}" destId="{B0443A82-D340-4862-B7C9-7E7D709541C0}" srcOrd="4" destOrd="0" presId="urn:microsoft.com/office/officeart/2005/8/layout/cycle6"/>
    <dgm:cxn modelId="{6C7D7FFB-F39C-4502-A166-2C9899F11011}" type="presParOf" srcId="{7A3B6EFC-5DF6-4E41-A82D-722C68F8138E}" destId="{218B822E-9694-44BA-9856-46680BADCEBA}" srcOrd="5" destOrd="0" presId="urn:microsoft.com/office/officeart/2005/8/layout/cycle6"/>
    <dgm:cxn modelId="{543582D1-DB71-4884-9B54-8407467A3F49}" type="presParOf" srcId="{7A3B6EFC-5DF6-4E41-A82D-722C68F8138E}" destId="{BF5315C1-9E20-4C21-9DDE-FFC9A14003AB}" srcOrd="6" destOrd="0" presId="urn:microsoft.com/office/officeart/2005/8/layout/cycle6"/>
    <dgm:cxn modelId="{59FDADFF-2DB2-4C1C-B96B-202DCFFFCB05}" type="presParOf" srcId="{7A3B6EFC-5DF6-4E41-A82D-722C68F8138E}" destId="{D2E85C95-FCD8-4BA2-BF53-E63E04CD3426}" srcOrd="7" destOrd="0" presId="urn:microsoft.com/office/officeart/2005/8/layout/cycle6"/>
    <dgm:cxn modelId="{87DF0E0F-F4B8-4ADC-A8E0-B88D2D87E340}" type="presParOf" srcId="{7A3B6EFC-5DF6-4E41-A82D-722C68F8138E}" destId="{CA117A60-C899-4047-8394-C5A615A1A648}" srcOrd="8" destOrd="0" presId="urn:microsoft.com/office/officeart/2005/8/layout/cycle6"/>
    <dgm:cxn modelId="{9F7E2FAF-9797-40D8-BE9A-49089267DFFD}" type="presParOf" srcId="{7A3B6EFC-5DF6-4E41-A82D-722C68F8138E}" destId="{CD47603F-3FBA-43DC-9B3C-29565D0A0D25}" srcOrd="9" destOrd="0" presId="urn:microsoft.com/office/officeart/2005/8/layout/cycle6"/>
    <dgm:cxn modelId="{03691921-E9F8-4A82-B19C-D8B4DC574A88}" type="presParOf" srcId="{7A3B6EFC-5DF6-4E41-A82D-722C68F8138E}" destId="{F0303488-B0A3-4F19-8484-AA7266808F13}" srcOrd="10" destOrd="0" presId="urn:microsoft.com/office/officeart/2005/8/layout/cycle6"/>
    <dgm:cxn modelId="{35E0840B-768D-4D75-970D-293828015DB2}" type="presParOf" srcId="{7A3B6EFC-5DF6-4E41-A82D-722C68F8138E}" destId="{F4383686-F46E-40C9-B2B5-0A42F37DEAAB}" srcOrd="11" destOrd="0" presId="urn:microsoft.com/office/officeart/2005/8/layout/cycle6"/>
    <dgm:cxn modelId="{A1E440F4-1D05-4BEE-B016-59A77A70EB9E}" type="presParOf" srcId="{7A3B6EFC-5DF6-4E41-A82D-722C68F8138E}" destId="{4CAA5359-7B7F-4668-BE96-73A74725AF65}" srcOrd="12" destOrd="0" presId="urn:microsoft.com/office/officeart/2005/8/layout/cycle6"/>
    <dgm:cxn modelId="{D9CA90B7-58BF-4B03-92C6-BB3EC4E8DEC5}" type="presParOf" srcId="{7A3B6EFC-5DF6-4E41-A82D-722C68F8138E}" destId="{0D06FFF5-3D3F-4DF6-87A4-4A1AA83E454E}" srcOrd="13" destOrd="0" presId="urn:microsoft.com/office/officeart/2005/8/layout/cycle6"/>
    <dgm:cxn modelId="{0C4FA5AE-2D89-4A8C-889E-4A9EBE3EB776}" type="presParOf" srcId="{7A3B6EFC-5DF6-4E41-A82D-722C68F8138E}" destId="{5D9C7E88-3F5E-45E5-A015-595777EBBC39}" srcOrd="14" destOrd="0" presId="urn:microsoft.com/office/officeart/2005/8/layout/cycle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718BA-B641-4AE1-AEDF-F789B73C7C2D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E43109-5618-4E0D-8F6C-DB977A75E04D}">
      <dgm:prSet phldrT="[Text]" phldr="1"/>
      <dgm:spPr/>
      <dgm:t>
        <a:bodyPr/>
        <a:lstStyle/>
        <a:p>
          <a:endParaRPr lang="en-US"/>
        </a:p>
      </dgm:t>
    </dgm:pt>
    <dgm:pt modelId="{1E09FEF8-7561-4F9A-BFD3-D42AACBDA1EF}" type="parTrans" cxnId="{E0C92AC2-6943-4449-B06D-EF6E11617F39}">
      <dgm:prSet/>
      <dgm:spPr/>
      <dgm:t>
        <a:bodyPr/>
        <a:lstStyle/>
        <a:p>
          <a:endParaRPr lang="en-US"/>
        </a:p>
      </dgm:t>
    </dgm:pt>
    <dgm:pt modelId="{DE153126-833D-4881-9770-C30015B462E7}" type="sibTrans" cxnId="{E0C92AC2-6943-4449-B06D-EF6E11617F39}">
      <dgm:prSet/>
      <dgm:spPr/>
      <dgm:t>
        <a:bodyPr/>
        <a:lstStyle/>
        <a:p>
          <a:endParaRPr lang="en-US"/>
        </a:p>
      </dgm:t>
    </dgm:pt>
    <dgm:pt modelId="{7D824128-63F3-481A-88E9-2403CC867AA9}">
      <dgm:prSet phldrT="[Text]"/>
      <dgm:spPr/>
      <dgm:t>
        <a:bodyPr/>
        <a:lstStyle/>
        <a:p>
          <a:r>
            <a:rPr lang="en-US" u="sng" dirty="0" smtClean="0">
              <a:solidFill>
                <a:schemeClr val="tx1"/>
              </a:solidFill>
            </a:rPr>
            <a:t>ENDOCARDIAL</a:t>
          </a:r>
          <a:endParaRPr lang="en-US" u="sng" dirty="0">
            <a:solidFill>
              <a:schemeClr val="tx1"/>
            </a:solidFill>
          </a:endParaRPr>
        </a:p>
      </dgm:t>
    </dgm:pt>
    <dgm:pt modelId="{2D089555-49FF-4B46-92A6-5853BBFE1AD3}" type="parTrans" cxnId="{F3823EA8-9449-4F69-921B-81735F183352}">
      <dgm:prSet/>
      <dgm:spPr/>
      <dgm:t>
        <a:bodyPr/>
        <a:lstStyle/>
        <a:p>
          <a:endParaRPr lang="en-US"/>
        </a:p>
      </dgm:t>
    </dgm:pt>
    <dgm:pt modelId="{62FDD7F2-38B4-4C61-89FF-3F89E078D042}" type="sibTrans" cxnId="{F3823EA8-9449-4F69-921B-81735F183352}">
      <dgm:prSet/>
      <dgm:spPr/>
      <dgm:t>
        <a:bodyPr/>
        <a:lstStyle/>
        <a:p>
          <a:endParaRPr lang="en-US"/>
        </a:p>
      </dgm:t>
    </dgm:pt>
    <dgm:pt modelId="{0E031E87-1FC5-4014-99EE-848B08E89426}">
      <dgm:prSet phldrT="[Text]" phldr="1"/>
      <dgm:spPr/>
      <dgm:t>
        <a:bodyPr/>
        <a:lstStyle/>
        <a:p>
          <a:endParaRPr lang="en-US" dirty="0"/>
        </a:p>
      </dgm:t>
    </dgm:pt>
    <dgm:pt modelId="{8E6F3017-9DF0-4078-82DF-784BD09C5A3A}" type="parTrans" cxnId="{9B72F795-D49F-4541-A1A0-DF038D72DF27}">
      <dgm:prSet/>
      <dgm:spPr/>
      <dgm:t>
        <a:bodyPr/>
        <a:lstStyle/>
        <a:p>
          <a:endParaRPr lang="en-US"/>
        </a:p>
      </dgm:t>
    </dgm:pt>
    <dgm:pt modelId="{92E8ADE4-232F-432B-B7B6-BA29029A8403}" type="sibTrans" cxnId="{9B72F795-D49F-4541-A1A0-DF038D72DF27}">
      <dgm:prSet/>
      <dgm:spPr/>
      <dgm:t>
        <a:bodyPr/>
        <a:lstStyle/>
        <a:p>
          <a:endParaRPr lang="en-US"/>
        </a:p>
      </dgm:t>
    </dgm:pt>
    <dgm:pt modelId="{5E9630E6-960D-42CA-9F6E-72D4DA230856}">
      <dgm:prSet phldrT="[Text]" phldr="1"/>
      <dgm:spPr/>
      <dgm:t>
        <a:bodyPr/>
        <a:lstStyle/>
        <a:p>
          <a:endParaRPr lang="en-US"/>
        </a:p>
      </dgm:t>
    </dgm:pt>
    <dgm:pt modelId="{ACC1E22F-4DFB-4C0E-8EEE-8920390BB304}" type="parTrans" cxnId="{9921B9A8-E9DC-4C3F-A0D0-713C97C462AA}">
      <dgm:prSet/>
      <dgm:spPr/>
      <dgm:t>
        <a:bodyPr/>
        <a:lstStyle/>
        <a:p>
          <a:endParaRPr lang="en-US"/>
        </a:p>
      </dgm:t>
    </dgm:pt>
    <dgm:pt modelId="{9E602844-7802-495F-8FCD-00C2E40407C3}" type="sibTrans" cxnId="{9921B9A8-E9DC-4C3F-A0D0-713C97C462AA}">
      <dgm:prSet/>
      <dgm:spPr/>
      <dgm:t>
        <a:bodyPr/>
        <a:lstStyle/>
        <a:p>
          <a:endParaRPr lang="en-US"/>
        </a:p>
      </dgm:t>
    </dgm:pt>
    <dgm:pt modelId="{8B713971-A9A3-43BB-9E83-67EE8F78AE83}">
      <dgm:prSet phldrT="[Text]"/>
      <dgm:spPr/>
      <dgm:t>
        <a:bodyPr/>
        <a:lstStyle/>
        <a:p>
          <a:r>
            <a:rPr lang="en-US" u="sng" dirty="0" smtClean="0">
              <a:solidFill>
                <a:schemeClr val="tx1"/>
              </a:solidFill>
            </a:rPr>
            <a:t>MYOCARDIAL</a:t>
          </a:r>
          <a:endParaRPr lang="en-US" u="sng" dirty="0">
            <a:solidFill>
              <a:schemeClr val="tx1"/>
            </a:solidFill>
          </a:endParaRPr>
        </a:p>
      </dgm:t>
    </dgm:pt>
    <dgm:pt modelId="{C5CB24DD-6E4A-407A-B615-97A2611AD7D3}" type="parTrans" cxnId="{8C9DEC5B-EF79-4C00-AA7A-94101A4CF014}">
      <dgm:prSet/>
      <dgm:spPr/>
      <dgm:t>
        <a:bodyPr/>
        <a:lstStyle/>
        <a:p>
          <a:endParaRPr lang="en-US"/>
        </a:p>
      </dgm:t>
    </dgm:pt>
    <dgm:pt modelId="{FB7387FC-168D-47D6-B4BC-1AC862D79619}" type="sibTrans" cxnId="{8C9DEC5B-EF79-4C00-AA7A-94101A4CF014}">
      <dgm:prSet/>
      <dgm:spPr/>
      <dgm:t>
        <a:bodyPr/>
        <a:lstStyle/>
        <a:p>
          <a:endParaRPr lang="en-US"/>
        </a:p>
      </dgm:t>
    </dgm:pt>
    <dgm:pt modelId="{ED247BCF-11C2-45CF-8726-A292F43E354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ECG change</a:t>
          </a:r>
          <a:endParaRPr lang="en-US" dirty="0">
            <a:solidFill>
              <a:schemeClr val="tx1"/>
            </a:solidFill>
          </a:endParaRPr>
        </a:p>
      </dgm:t>
    </dgm:pt>
    <dgm:pt modelId="{3C7D1DDE-2B28-40B4-84DB-C3193CD26BA3}" type="parTrans" cxnId="{7ED90F2F-E206-487F-B8D7-351762779E2B}">
      <dgm:prSet/>
      <dgm:spPr/>
      <dgm:t>
        <a:bodyPr/>
        <a:lstStyle/>
        <a:p>
          <a:endParaRPr lang="en-US"/>
        </a:p>
      </dgm:t>
    </dgm:pt>
    <dgm:pt modelId="{601135AA-49D6-4CF1-BF8A-A829C05EB394}" type="sibTrans" cxnId="{7ED90F2F-E206-487F-B8D7-351762779E2B}">
      <dgm:prSet/>
      <dgm:spPr/>
      <dgm:t>
        <a:bodyPr/>
        <a:lstStyle/>
        <a:p>
          <a:endParaRPr lang="en-US"/>
        </a:p>
      </dgm:t>
    </dgm:pt>
    <dgm:pt modelId="{4042B4D9-C171-4D8A-9092-DBEC7EEABA5D}">
      <dgm:prSet phldrT="[Text]" phldr="1"/>
      <dgm:spPr/>
      <dgm:t>
        <a:bodyPr/>
        <a:lstStyle/>
        <a:p>
          <a:endParaRPr lang="en-US"/>
        </a:p>
      </dgm:t>
    </dgm:pt>
    <dgm:pt modelId="{513BD7F9-83D1-4025-84DD-E4049CB0F2DF}" type="parTrans" cxnId="{8926DE67-1EE7-428D-B6A0-9AB97DBD8B48}">
      <dgm:prSet/>
      <dgm:spPr/>
      <dgm:t>
        <a:bodyPr/>
        <a:lstStyle/>
        <a:p>
          <a:endParaRPr lang="en-US"/>
        </a:p>
      </dgm:t>
    </dgm:pt>
    <dgm:pt modelId="{DD1A78B2-9720-4B34-8E58-8933BB940F36}" type="sibTrans" cxnId="{8926DE67-1EE7-428D-B6A0-9AB97DBD8B48}">
      <dgm:prSet/>
      <dgm:spPr/>
      <dgm:t>
        <a:bodyPr/>
        <a:lstStyle/>
        <a:p>
          <a:endParaRPr lang="en-US"/>
        </a:p>
      </dgm:t>
    </dgm:pt>
    <dgm:pt modelId="{16C8367B-636C-4AFB-B990-FC661F3C2C5E}">
      <dgm:prSet phldrT="[Text]"/>
      <dgm:spPr/>
      <dgm:t>
        <a:bodyPr/>
        <a:lstStyle/>
        <a:p>
          <a:r>
            <a:rPr lang="en-US" u="sng" dirty="0" smtClean="0">
              <a:solidFill>
                <a:schemeClr val="tx1"/>
              </a:solidFill>
            </a:rPr>
            <a:t>PERICARDIAL</a:t>
          </a:r>
          <a:endParaRPr lang="en-US" u="sng" dirty="0">
            <a:solidFill>
              <a:schemeClr val="tx1"/>
            </a:solidFill>
          </a:endParaRPr>
        </a:p>
      </dgm:t>
    </dgm:pt>
    <dgm:pt modelId="{D9846A0B-100E-4074-A813-15DCE87C3288}" type="parTrans" cxnId="{B1B2EBD2-16C4-4419-9A63-379FE00AB4BA}">
      <dgm:prSet/>
      <dgm:spPr/>
      <dgm:t>
        <a:bodyPr/>
        <a:lstStyle/>
        <a:p>
          <a:endParaRPr lang="en-US"/>
        </a:p>
      </dgm:t>
    </dgm:pt>
    <dgm:pt modelId="{3EC941E1-7383-47E5-BB8F-652CDEF6048E}" type="sibTrans" cxnId="{B1B2EBD2-16C4-4419-9A63-379FE00AB4BA}">
      <dgm:prSet/>
      <dgm:spPr/>
      <dgm:t>
        <a:bodyPr/>
        <a:lstStyle/>
        <a:p>
          <a:endParaRPr lang="en-US"/>
        </a:p>
      </dgm:t>
    </dgm:pt>
    <dgm:pt modelId="{7AD52DAD-CADC-41A2-BF26-A273FDFD8F71}">
      <dgm:prSet phldrT="[Text]" phldr="1"/>
      <dgm:spPr/>
      <dgm:t>
        <a:bodyPr/>
        <a:lstStyle/>
        <a:p>
          <a:endParaRPr lang="en-US" dirty="0"/>
        </a:p>
      </dgm:t>
    </dgm:pt>
    <dgm:pt modelId="{A0155B49-7E53-44AD-8669-80B5FAD56789}" type="parTrans" cxnId="{DF2C574F-257B-4A35-A4FC-C99BC53A483B}">
      <dgm:prSet/>
      <dgm:spPr/>
      <dgm:t>
        <a:bodyPr/>
        <a:lstStyle/>
        <a:p>
          <a:endParaRPr lang="en-US"/>
        </a:p>
      </dgm:t>
    </dgm:pt>
    <dgm:pt modelId="{5BC33AFE-B00D-464A-9572-9C566D5D2716}" type="sibTrans" cxnId="{DF2C574F-257B-4A35-A4FC-C99BC53A483B}">
      <dgm:prSet/>
      <dgm:spPr/>
      <dgm:t>
        <a:bodyPr/>
        <a:lstStyle/>
        <a:p>
          <a:endParaRPr lang="en-US"/>
        </a:p>
      </dgm:t>
    </dgm:pt>
    <dgm:pt modelId="{C03784B3-0A4E-4C20-9BCD-AA8F317748C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VALVULIITS</a:t>
          </a:r>
          <a:endParaRPr lang="en-US" dirty="0">
            <a:solidFill>
              <a:schemeClr val="tx1"/>
            </a:solidFill>
          </a:endParaRPr>
        </a:p>
      </dgm:t>
    </dgm:pt>
    <dgm:pt modelId="{BF831F2F-5825-41BD-9669-8238B8EAFBA2}" type="parTrans" cxnId="{A3C04343-9B46-4ACE-B150-7BFD81E83936}">
      <dgm:prSet/>
      <dgm:spPr/>
      <dgm:t>
        <a:bodyPr/>
        <a:lstStyle/>
        <a:p>
          <a:endParaRPr lang="en-US"/>
        </a:p>
      </dgm:t>
    </dgm:pt>
    <dgm:pt modelId="{EF23A2AC-1BC5-4AD6-BD08-105826F3A396}" type="sibTrans" cxnId="{A3C04343-9B46-4ACE-B150-7BFD81E83936}">
      <dgm:prSet/>
      <dgm:spPr/>
      <dgm:t>
        <a:bodyPr/>
        <a:lstStyle/>
        <a:p>
          <a:endParaRPr lang="en-US"/>
        </a:p>
      </dgm:t>
    </dgm:pt>
    <dgm:pt modelId="{A33146F9-AB25-47F6-A5D7-A1E6BA40F35A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90EB98B-0C3E-4F28-861A-8D29C1EE67BA}" type="parTrans" cxnId="{A40725EE-C8AC-4C88-A346-F5C9A95C3F3C}">
      <dgm:prSet/>
      <dgm:spPr/>
      <dgm:t>
        <a:bodyPr/>
        <a:lstStyle/>
        <a:p>
          <a:endParaRPr lang="en-US"/>
        </a:p>
      </dgm:t>
    </dgm:pt>
    <dgm:pt modelId="{E91FA202-2305-4107-BF17-31434BB14E87}" type="sibTrans" cxnId="{A40725EE-C8AC-4C88-A346-F5C9A95C3F3C}">
      <dgm:prSet/>
      <dgm:spPr/>
      <dgm:t>
        <a:bodyPr/>
        <a:lstStyle/>
        <a:p>
          <a:endParaRPr lang="en-US"/>
        </a:p>
      </dgm:t>
    </dgm:pt>
    <dgm:pt modelId="{DABD7074-B37F-4427-8254-5DFB5E1CF0E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Presence of organic murmur</a:t>
          </a:r>
          <a:endParaRPr lang="en-US" dirty="0">
            <a:solidFill>
              <a:schemeClr val="tx1"/>
            </a:solidFill>
          </a:endParaRPr>
        </a:p>
      </dgm:t>
    </dgm:pt>
    <dgm:pt modelId="{5B4276D1-0E91-4E15-8464-F07D1DF40876}" type="parTrans" cxnId="{4BEDEFB6-5B9A-4E80-B22E-DE1DE231CC67}">
      <dgm:prSet/>
      <dgm:spPr/>
      <dgm:t>
        <a:bodyPr/>
        <a:lstStyle/>
        <a:p>
          <a:endParaRPr lang="en-US"/>
        </a:p>
      </dgm:t>
    </dgm:pt>
    <dgm:pt modelId="{BD91AD22-9269-43A1-BBA3-EAEB78AC9E75}" type="sibTrans" cxnId="{4BEDEFB6-5B9A-4E80-B22E-DE1DE231CC67}">
      <dgm:prSet/>
      <dgm:spPr/>
      <dgm:t>
        <a:bodyPr/>
        <a:lstStyle/>
        <a:p>
          <a:endParaRPr lang="en-US"/>
        </a:p>
      </dgm:t>
    </dgm:pt>
    <dgm:pt modelId="{5941C86F-B89D-49C8-9D2C-D1A76348DB00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F97462B2-628A-46D6-A525-D2248FE5D97C}" type="parTrans" cxnId="{4B3119D1-789A-46E5-83B0-A74F0A1637BE}">
      <dgm:prSet/>
      <dgm:spPr/>
      <dgm:t>
        <a:bodyPr/>
        <a:lstStyle/>
        <a:p>
          <a:endParaRPr lang="en-US"/>
        </a:p>
      </dgm:t>
    </dgm:pt>
    <dgm:pt modelId="{5CB63529-3A69-449E-A14A-227387505DAB}" type="sibTrans" cxnId="{4B3119D1-789A-46E5-83B0-A74F0A1637BE}">
      <dgm:prSet/>
      <dgm:spPr/>
      <dgm:t>
        <a:bodyPr/>
        <a:lstStyle/>
        <a:p>
          <a:endParaRPr lang="en-US"/>
        </a:p>
      </dgm:t>
    </dgm:pt>
    <dgm:pt modelId="{E66CBC76-F662-405B-99EF-7E16746D2308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Cardiomegaly</a:t>
          </a:r>
          <a:endParaRPr lang="en-US" dirty="0">
            <a:solidFill>
              <a:schemeClr val="tx1"/>
            </a:solidFill>
          </a:endParaRPr>
        </a:p>
      </dgm:t>
    </dgm:pt>
    <dgm:pt modelId="{628A8C36-1BB5-481F-A5BE-7D70B07DC752}" type="parTrans" cxnId="{2EBBFEF2-499D-4035-A3F0-69F277B2FE42}">
      <dgm:prSet/>
      <dgm:spPr/>
      <dgm:t>
        <a:bodyPr/>
        <a:lstStyle/>
        <a:p>
          <a:endParaRPr lang="en-US"/>
        </a:p>
      </dgm:t>
    </dgm:pt>
    <dgm:pt modelId="{BDD3FF61-2E6C-4872-9E63-DEEB0669DB01}" type="sibTrans" cxnId="{2EBBFEF2-499D-4035-A3F0-69F277B2FE42}">
      <dgm:prSet/>
      <dgm:spPr/>
      <dgm:t>
        <a:bodyPr/>
        <a:lstStyle/>
        <a:p>
          <a:endParaRPr lang="en-US"/>
        </a:p>
      </dgm:t>
    </dgm:pt>
    <dgm:pt modelId="{7D8EC704-D9BE-414E-8E32-4BEF4AB3A98B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0E808E20-121A-47A4-92A8-ECA91A2B977A}" type="parTrans" cxnId="{B559EF8C-5C2C-4314-8B5A-0BA6C1FFFCD6}">
      <dgm:prSet/>
      <dgm:spPr/>
      <dgm:t>
        <a:bodyPr/>
        <a:lstStyle/>
        <a:p>
          <a:endParaRPr lang="en-US"/>
        </a:p>
      </dgm:t>
    </dgm:pt>
    <dgm:pt modelId="{FB7194EC-9C89-47B7-A1E2-CF661633BB39}" type="sibTrans" cxnId="{B559EF8C-5C2C-4314-8B5A-0BA6C1FFFCD6}">
      <dgm:prSet/>
      <dgm:spPr/>
      <dgm:t>
        <a:bodyPr/>
        <a:lstStyle/>
        <a:p>
          <a:endParaRPr lang="en-US"/>
        </a:p>
      </dgm:t>
    </dgm:pt>
    <dgm:pt modelId="{990604D9-335F-4B44-8DA7-F5FC1E13CB68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2CDF125-B948-46E4-8ACC-223CDE989F7F}" type="parTrans" cxnId="{2F62FFF1-2587-4A9F-9657-FEB8CB7E9EF7}">
      <dgm:prSet/>
      <dgm:spPr/>
      <dgm:t>
        <a:bodyPr/>
        <a:lstStyle/>
        <a:p>
          <a:endParaRPr lang="en-US"/>
        </a:p>
      </dgm:t>
    </dgm:pt>
    <dgm:pt modelId="{0A56397E-12F9-4EA5-9FE2-98FCAF60D623}" type="sibTrans" cxnId="{2F62FFF1-2587-4A9F-9657-FEB8CB7E9EF7}">
      <dgm:prSet/>
      <dgm:spPr/>
      <dgm:t>
        <a:bodyPr/>
        <a:lstStyle/>
        <a:p>
          <a:endParaRPr lang="en-US"/>
        </a:p>
      </dgm:t>
    </dgm:pt>
    <dgm:pt modelId="{744A885F-372A-4CB5-8739-D7964AD9BE9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Congestive heart failure</a:t>
          </a:r>
          <a:endParaRPr lang="en-US" dirty="0">
            <a:solidFill>
              <a:schemeClr val="tx1"/>
            </a:solidFill>
          </a:endParaRPr>
        </a:p>
      </dgm:t>
    </dgm:pt>
    <dgm:pt modelId="{3B57CEE3-7B66-44CA-95D2-9730709D73EB}" type="parTrans" cxnId="{D6F1B610-7141-4072-8DB2-F49698028008}">
      <dgm:prSet/>
      <dgm:spPr/>
      <dgm:t>
        <a:bodyPr/>
        <a:lstStyle/>
        <a:p>
          <a:endParaRPr lang="en-US"/>
        </a:p>
      </dgm:t>
    </dgm:pt>
    <dgm:pt modelId="{9C1FAD3D-6876-41C2-8C38-3468E93F6BC6}" type="sibTrans" cxnId="{D6F1B610-7141-4072-8DB2-F49698028008}">
      <dgm:prSet/>
      <dgm:spPr/>
      <dgm:t>
        <a:bodyPr/>
        <a:lstStyle/>
        <a:p>
          <a:endParaRPr lang="en-US"/>
        </a:p>
      </dgm:t>
    </dgm:pt>
    <dgm:pt modelId="{8A7CF180-4E36-4F2B-B0BA-19AEC0D38A4B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Pericaridal</a:t>
          </a:r>
          <a:r>
            <a:rPr lang="en-US" dirty="0" smtClean="0">
              <a:solidFill>
                <a:schemeClr val="tx1"/>
              </a:solidFill>
            </a:rPr>
            <a:t> friction rub or effusion</a:t>
          </a:r>
          <a:endParaRPr lang="en-US" dirty="0">
            <a:solidFill>
              <a:schemeClr val="tx1"/>
            </a:solidFill>
          </a:endParaRPr>
        </a:p>
      </dgm:t>
    </dgm:pt>
    <dgm:pt modelId="{7604E53F-9BAB-4936-95E6-24BF54745E7C}" type="parTrans" cxnId="{10183BDE-630E-449E-A2B1-D0C8171B8239}">
      <dgm:prSet/>
      <dgm:spPr/>
      <dgm:t>
        <a:bodyPr/>
        <a:lstStyle/>
        <a:p>
          <a:endParaRPr lang="en-US"/>
        </a:p>
      </dgm:t>
    </dgm:pt>
    <dgm:pt modelId="{0631F775-61FD-42C6-8F13-E40325CED269}" type="sibTrans" cxnId="{10183BDE-630E-449E-A2B1-D0C8171B8239}">
      <dgm:prSet/>
      <dgm:spPr/>
      <dgm:t>
        <a:bodyPr/>
        <a:lstStyle/>
        <a:p>
          <a:endParaRPr lang="en-US"/>
        </a:p>
      </dgm:t>
    </dgm:pt>
    <dgm:pt modelId="{7E52E49F-C5EB-4A09-860D-DAFDC19C4832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BC54AAA-9883-451B-A9C2-5630A616CDBE}" type="parTrans" cxnId="{3A2AB00B-A116-48B7-9B9E-7C2820BCAC08}">
      <dgm:prSet/>
      <dgm:spPr/>
      <dgm:t>
        <a:bodyPr/>
        <a:lstStyle/>
        <a:p>
          <a:endParaRPr lang="en-US"/>
        </a:p>
      </dgm:t>
    </dgm:pt>
    <dgm:pt modelId="{0E110774-8987-4640-AA65-CFAC6670AB66}" type="sibTrans" cxnId="{3A2AB00B-A116-48B7-9B9E-7C2820BCAC08}">
      <dgm:prSet/>
      <dgm:spPr/>
      <dgm:t>
        <a:bodyPr/>
        <a:lstStyle/>
        <a:p>
          <a:endParaRPr lang="en-US"/>
        </a:p>
      </dgm:t>
    </dgm:pt>
    <dgm:pt modelId="{5B4ACC7C-AA77-479F-8B02-5EA9EB912FED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958B0551-8A41-4A4B-88C5-CDCC88E20513}" type="parTrans" cxnId="{DE3C8027-13A5-4028-8CE9-E6D141F0AF04}">
      <dgm:prSet/>
      <dgm:spPr/>
      <dgm:t>
        <a:bodyPr/>
        <a:lstStyle/>
        <a:p>
          <a:endParaRPr lang="en-US"/>
        </a:p>
      </dgm:t>
    </dgm:pt>
    <dgm:pt modelId="{22E99BF6-57D0-4669-9E42-B47A42F558AC}" type="sibTrans" cxnId="{DE3C8027-13A5-4028-8CE9-E6D141F0AF04}">
      <dgm:prSet/>
      <dgm:spPr/>
      <dgm:t>
        <a:bodyPr/>
        <a:lstStyle/>
        <a:p>
          <a:endParaRPr lang="en-US"/>
        </a:p>
      </dgm:t>
    </dgm:pt>
    <dgm:pt modelId="{20B056F3-D34A-4B1D-8F76-B043F09E2BF7}" type="pres">
      <dgm:prSet presAssocID="{C9B718BA-B641-4AE1-AEDF-F789B73C7C2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549729-D39F-4F8F-ABC8-64E1FC5F4B2D}" type="pres">
      <dgm:prSet presAssocID="{FAE43109-5618-4E0D-8F6C-DB977A75E04D}" presName="compositeNode" presStyleCnt="0">
        <dgm:presLayoutVars>
          <dgm:bulletEnabled val="1"/>
        </dgm:presLayoutVars>
      </dgm:prSet>
      <dgm:spPr/>
    </dgm:pt>
    <dgm:pt modelId="{02C6CD96-8D75-4DAE-96BF-00C4ADC91245}" type="pres">
      <dgm:prSet presAssocID="{FAE43109-5618-4E0D-8F6C-DB977A75E04D}" presName="image" presStyleLbl="fgImgPlace1" presStyleIdx="0" presStyleCnt="3" custFlipVert="1" custFlipHor="1" custScaleX="7261" custScaleY="9382" custLinFactNeighborX="-69599" custLinFactNeighborY="-72690"/>
      <dgm:spPr/>
    </dgm:pt>
    <dgm:pt modelId="{EB62D563-631E-4FDC-B641-81AC98F0EAFD}" type="pres">
      <dgm:prSet presAssocID="{FAE43109-5618-4E0D-8F6C-DB977A75E04D}" presName="childNode" presStyleLbl="node1" presStyleIdx="0" presStyleCnt="3" custScaleX="163273" custLinFactNeighborX="-7485" custLinFactNeighborY="-48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69844-E945-4AB1-9882-1396A03A7DE6}" type="pres">
      <dgm:prSet presAssocID="{FAE43109-5618-4E0D-8F6C-DB977A75E04D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02D98-3CFD-4DB1-8E02-A635A163DD75}" type="pres">
      <dgm:prSet presAssocID="{DE153126-833D-4881-9770-C30015B462E7}" presName="sibTrans" presStyleCnt="0"/>
      <dgm:spPr/>
    </dgm:pt>
    <dgm:pt modelId="{CE49F0BC-162B-428C-964F-CA984F22F74E}" type="pres">
      <dgm:prSet presAssocID="{5E9630E6-960D-42CA-9F6E-72D4DA230856}" presName="compositeNode" presStyleCnt="0">
        <dgm:presLayoutVars>
          <dgm:bulletEnabled val="1"/>
        </dgm:presLayoutVars>
      </dgm:prSet>
      <dgm:spPr/>
    </dgm:pt>
    <dgm:pt modelId="{9B2A7DF9-4FCB-4406-A7A5-6D6EC70B8658}" type="pres">
      <dgm:prSet presAssocID="{5E9630E6-960D-42CA-9F6E-72D4DA230856}" presName="image" presStyleLbl="fgImgPlace1" presStyleIdx="1" presStyleCnt="3" custFlipVert="1" custScaleX="13505" custScaleY="14974" custLinFactNeighborX="-48409" custLinFactNeighborY="-48485"/>
      <dgm:spPr/>
    </dgm:pt>
    <dgm:pt modelId="{ADA0E0C9-7697-416D-9D96-1E0685D50B2A}" type="pres">
      <dgm:prSet presAssocID="{5E9630E6-960D-42CA-9F6E-72D4DA230856}" presName="childNode" presStyleLbl="node1" presStyleIdx="1" presStyleCnt="3" custScaleX="148720" custLinFactNeighborX="-2648" custLinFactNeighborY="-16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E8F86-6B17-4154-8D90-7FC894265365}" type="pres">
      <dgm:prSet presAssocID="{5E9630E6-960D-42CA-9F6E-72D4DA230856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D163F-E453-4540-A514-2851BE840380}" type="pres">
      <dgm:prSet presAssocID="{9E602844-7802-495F-8FCD-00C2E40407C3}" presName="sibTrans" presStyleCnt="0"/>
      <dgm:spPr/>
    </dgm:pt>
    <dgm:pt modelId="{17F37212-5159-4311-B3F7-84F1AA76E23C}" type="pres">
      <dgm:prSet presAssocID="{4042B4D9-C171-4D8A-9092-DBEC7EEABA5D}" presName="compositeNode" presStyleCnt="0">
        <dgm:presLayoutVars>
          <dgm:bulletEnabled val="1"/>
        </dgm:presLayoutVars>
      </dgm:prSet>
      <dgm:spPr/>
    </dgm:pt>
    <dgm:pt modelId="{74148578-C4E5-4707-B454-AEDFECD45CCE}" type="pres">
      <dgm:prSet presAssocID="{4042B4D9-C171-4D8A-9092-DBEC7EEABA5D}" presName="image" presStyleLbl="fgImgPlace1" presStyleIdx="2" presStyleCnt="3" custFlipVert="1" custFlipHor="1" custScaleX="17367" custScaleY="9534" custLinFactNeighborX="-48409" custLinFactNeighborY="-60587"/>
      <dgm:spPr/>
    </dgm:pt>
    <dgm:pt modelId="{1E43E478-035C-4130-A816-909B5C1B7DC2}" type="pres">
      <dgm:prSet presAssocID="{4042B4D9-C171-4D8A-9092-DBEC7EEABA5D}" presName="childNode" presStyleLbl="node1" presStyleIdx="2" presStyleCnt="3" custScaleX="150177" custLinFactNeighborX="-2695" custLinFactNeighborY="-158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25B59-2DA6-4846-824A-7109C1BE9006}" type="pres">
      <dgm:prSet presAssocID="{4042B4D9-C171-4D8A-9092-DBEC7EEABA5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2AB00B-A116-48B7-9B9E-7C2820BCAC08}" srcId="{4042B4D9-C171-4D8A-9092-DBEC7EEABA5D}" destId="{7E52E49F-C5EB-4A09-860D-DAFDC19C4832}" srcOrd="1" destOrd="0" parTransId="{3BC54AAA-9883-451B-A9C2-5630A616CDBE}" sibTransId="{0E110774-8987-4640-AA65-CFAC6670AB66}"/>
    <dgm:cxn modelId="{B1B2EBD2-16C4-4419-9A63-379FE00AB4BA}" srcId="{4042B4D9-C171-4D8A-9092-DBEC7EEABA5D}" destId="{16C8367B-636C-4AFB-B990-FC661F3C2C5E}" srcOrd="0" destOrd="0" parTransId="{D9846A0B-100E-4074-A813-15DCE87C3288}" sibTransId="{3EC941E1-7383-47E5-BB8F-652CDEF6048E}"/>
    <dgm:cxn modelId="{8C9DEC5B-EF79-4C00-AA7A-94101A4CF014}" srcId="{5E9630E6-960D-42CA-9F6E-72D4DA230856}" destId="{8B713971-A9A3-43BB-9E83-67EE8F78AE83}" srcOrd="0" destOrd="0" parTransId="{C5CB24DD-6E4A-407A-B615-97A2611AD7D3}" sibTransId="{FB7387FC-168D-47D6-B4BC-1AC862D79619}"/>
    <dgm:cxn modelId="{BC3EA7D1-D748-4645-A3B5-4BA7A1C4F42D}" type="presOf" srcId="{4042B4D9-C171-4D8A-9092-DBEC7EEABA5D}" destId="{B0125B59-2DA6-4846-824A-7109C1BE9006}" srcOrd="0" destOrd="0" presId="urn:microsoft.com/office/officeart/2005/8/layout/hList2"/>
    <dgm:cxn modelId="{9921B9A8-E9DC-4C3F-A0D0-713C97C462AA}" srcId="{C9B718BA-B641-4AE1-AEDF-F789B73C7C2D}" destId="{5E9630E6-960D-42CA-9F6E-72D4DA230856}" srcOrd="1" destOrd="0" parTransId="{ACC1E22F-4DFB-4C0E-8EEE-8920390BB304}" sibTransId="{9E602844-7802-495F-8FCD-00C2E40407C3}"/>
    <dgm:cxn modelId="{58F6B140-897E-47FA-903D-FF367E2B0512}" type="presOf" srcId="{FAE43109-5618-4E0D-8F6C-DB977A75E04D}" destId="{68169844-E945-4AB1-9882-1396A03A7DE6}" srcOrd="0" destOrd="0" presId="urn:microsoft.com/office/officeart/2005/8/layout/hList2"/>
    <dgm:cxn modelId="{9B72F795-D49F-4541-A1A0-DF038D72DF27}" srcId="{FAE43109-5618-4E0D-8F6C-DB977A75E04D}" destId="{0E031E87-1FC5-4014-99EE-848B08E89426}" srcOrd="5" destOrd="0" parTransId="{8E6F3017-9DF0-4078-82DF-784BD09C5A3A}" sibTransId="{92E8ADE4-232F-432B-B7B6-BA29029A8403}"/>
    <dgm:cxn modelId="{DF4D56D6-4131-49D7-877D-990DEA315078}" type="presOf" srcId="{7D824128-63F3-481A-88E9-2403CC867AA9}" destId="{EB62D563-631E-4FDC-B641-81AC98F0EAFD}" srcOrd="0" destOrd="0" presId="urn:microsoft.com/office/officeart/2005/8/layout/hList2"/>
    <dgm:cxn modelId="{E0C92AC2-6943-4449-B06D-EF6E11617F39}" srcId="{C9B718BA-B641-4AE1-AEDF-F789B73C7C2D}" destId="{FAE43109-5618-4E0D-8F6C-DB977A75E04D}" srcOrd="0" destOrd="0" parTransId="{1E09FEF8-7561-4F9A-BFD3-D42AACBDA1EF}" sibTransId="{DE153126-833D-4881-9770-C30015B462E7}"/>
    <dgm:cxn modelId="{B559EF8C-5C2C-4314-8B5A-0BA6C1FFFCD6}" srcId="{5E9630E6-960D-42CA-9F6E-72D4DA230856}" destId="{7D8EC704-D9BE-414E-8E32-4BEF4AB3A98B}" srcOrd="1" destOrd="0" parTransId="{0E808E20-121A-47A4-92A8-ECA91A2B977A}" sibTransId="{FB7194EC-9C89-47B7-A1E2-CF661633BB39}"/>
    <dgm:cxn modelId="{D7292455-C429-403C-A392-7FECC4C3E90C}" type="presOf" srcId="{744A885F-372A-4CB5-8739-D7964AD9BE93}" destId="{ADA0E0C9-7697-416D-9D96-1E0685D50B2A}" srcOrd="0" destOrd="4" presId="urn:microsoft.com/office/officeart/2005/8/layout/hList2"/>
    <dgm:cxn modelId="{A3C04343-9B46-4ACE-B150-7BFD81E83936}" srcId="{FAE43109-5618-4E0D-8F6C-DB977A75E04D}" destId="{C03784B3-0A4E-4C20-9BCD-AA8F317748C7}" srcOrd="2" destOrd="0" parTransId="{BF831F2F-5825-41BD-9669-8238B8EAFBA2}" sibTransId="{EF23A2AC-1BC5-4AD6-BD08-105826F3A396}"/>
    <dgm:cxn modelId="{EE8B069F-4E17-4417-B02B-5C721A5C165B}" type="presOf" srcId="{C9B718BA-B641-4AE1-AEDF-F789B73C7C2D}" destId="{20B056F3-D34A-4B1D-8F76-B043F09E2BF7}" srcOrd="0" destOrd="0" presId="urn:microsoft.com/office/officeart/2005/8/layout/hList2"/>
    <dgm:cxn modelId="{2EBBFEF2-499D-4035-A3F0-69F277B2FE42}" srcId="{5E9630E6-960D-42CA-9F6E-72D4DA230856}" destId="{E66CBC76-F662-405B-99EF-7E16746D2308}" srcOrd="3" destOrd="0" parTransId="{628A8C36-1BB5-481F-A5BE-7D70B07DC752}" sibTransId="{BDD3FF61-2E6C-4872-9E63-DEEB0669DB01}"/>
    <dgm:cxn modelId="{6A05851A-6C84-4C69-9CB5-201488444E13}" type="presOf" srcId="{5941C86F-B89D-49C8-9D2C-D1A76348DB00}" destId="{EB62D563-631E-4FDC-B641-81AC98F0EAFD}" srcOrd="0" destOrd="3" presId="urn:microsoft.com/office/officeart/2005/8/layout/hList2"/>
    <dgm:cxn modelId="{EF64A3FF-3BBF-4C59-9089-8F2088534193}" type="presOf" srcId="{8A7CF180-4E36-4F2B-B0BA-19AEC0D38A4B}" destId="{1E43E478-035C-4130-A816-909B5C1B7DC2}" srcOrd="0" destOrd="3" presId="urn:microsoft.com/office/officeart/2005/8/layout/hList2"/>
    <dgm:cxn modelId="{A40725EE-C8AC-4C88-A346-F5C9A95C3F3C}" srcId="{FAE43109-5618-4E0D-8F6C-DB977A75E04D}" destId="{A33146F9-AB25-47F6-A5D7-A1E6BA40F35A}" srcOrd="1" destOrd="0" parTransId="{690EB98B-0C3E-4F28-861A-8D29C1EE67BA}" sibTransId="{E91FA202-2305-4107-BF17-31434BB14E87}"/>
    <dgm:cxn modelId="{4BEDEFB6-5B9A-4E80-B22E-DE1DE231CC67}" srcId="{FAE43109-5618-4E0D-8F6C-DB977A75E04D}" destId="{DABD7074-B37F-4427-8254-5DFB5E1CF0E2}" srcOrd="4" destOrd="0" parTransId="{5B4276D1-0E91-4E15-8464-F07D1DF40876}" sibTransId="{BD91AD22-9269-43A1-BBA3-EAEB78AC9E75}"/>
    <dgm:cxn modelId="{F3823EA8-9449-4F69-921B-81735F183352}" srcId="{FAE43109-5618-4E0D-8F6C-DB977A75E04D}" destId="{7D824128-63F3-481A-88E9-2403CC867AA9}" srcOrd="0" destOrd="0" parTransId="{2D089555-49FF-4B46-92A6-5853BBFE1AD3}" sibTransId="{62FDD7F2-38B4-4C61-89FF-3F89E078D042}"/>
    <dgm:cxn modelId="{DF2C574F-257B-4A35-A4FC-C99BC53A483B}" srcId="{4042B4D9-C171-4D8A-9092-DBEC7EEABA5D}" destId="{7AD52DAD-CADC-41A2-BF26-A273FDFD8F71}" srcOrd="4" destOrd="0" parTransId="{A0155B49-7E53-44AD-8669-80B5FAD56789}" sibTransId="{5BC33AFE-B00D-464A-9572-9C566D5D2716}"/>
    <dgm:cxn modelId="{5BAAE375-34EA-4F14-A5CD-EC1616F15CA6}" type="presOf" srcId="{ED247BCF-11C2-45CF-8726-A292F43E354A}" destId="{ADA0E0C9-7697-416D-9D96-1E0685D50B2A}" srcOrd="0" destOrd="5" presId="urn:microsoft.com/office/officeart/2005/8/layout/hList2"/>
    <dgm:cxn modelId="{ED7968FD-5540-470B-9306-BD248119006C}" type="presOf" srcId="{0E031E87-1FC5-4014-99EE-848B08E89426}" destId="{EB62D563-631E-4FDC-B641-81AC98F0EAFD}" srcOrd="0" destOrd="5" presId="urn:microsoft.com/office/officeart/2005/8/layout/hList2"/>
    <dgm:cxn modelId="{DE3C8027-13A5-4028-8CE9-E6D141F0AF04}" srcId="{4042B4D9-C171-4D8A-9092-DBEC7EEABA5D}" destId="{5B4ACC7C-AA77-479F-8B02-5EA9EB912FED}" srcOrd="2" destOrd="0" parTransId="{958B0551-8A41-4A4B-88C5-CDCC88E20513}" sibTransId="{22E99BF6-57D0-4669-9E42-B47A42F558AC}"/>
    <dgm:cxn modelId="{1D52C260-E8CD-440F-B625-D2F557268F8D}" type="presOf" srcId="{C03784B3-0A4E-4C20-9BCD-AA8F317748C7}" destId="{EB62D563-631E-4FDC-B641-81AC98F0EAFD}" srcOrd="0" destOrd="2" presId="urn:microsoft.com/office/officeart/2005/8/layout/hList2"/>
    <dgm:cxn modelId="{FDC42540-7BE1-4FCC-A3AF-23D53A1EB39A}" type="presOf" srcId="{DABD7074-B37F-4427-8254-5DFB5E1CF0E2}" destId="{EB62D563-631E-4FDC-B641-81AC98F0EAFD}" srcOrd="0" destOrd="4" presId="urn:microsoft.com/office/officeart/2005/8/layout/hList2"/>
    <dgm:cxn modelId="{DB6FA334-2861-4499-AABE-A82E4D38D195}" type="presOf" srcId="{5B4ACC7C-AA77-479F-8B02-5EA9EB912FED}" destId="{1E43E478-035C-4130-A816-909B5C1B7DC2}" srcOrd="0" destOrd="2" presId="urn:microsoft.com/office/officeart/2005/8/layout/hList2"/>
    <dgm:cxn modelId="{6083573D-D9F3-40F2-880C-EC96F19A6956}" type="presOf" srcId="{A33146F9-AB25-47F6-A5D7-A1E6BA40F35A}" destId="{EB62D563-631E-4FDC-B641-81AC98F0EAFD}" srcOrd="0" destOrd="1" presId="urn:microsoft.com/office/officeart/2005/8/layout/hList2"/>
    <dgm:cxn modelId="{66FB9921-45E6-4834-956A-0F47726124C2}" type="presOf" srcId="{7E52E49F-C5EB-4A09-860D-DAFDC19C4832}" destId="{1E43E478-035C-4130-A816-909B5C1B7DC2}" srcOrd="0" destOrd="1" presId="urn:microsoft.com/office/officeart/2005/8/layout/hList2"/>
    <dgm:cxn modelId="{8DA59095-3E74-4333-A94C-B52DD2C9C2AC}" type="presOf" srcId="{7D8EC704-D9BE-414E-8E32-4BEF4AB3A98B}" destId="{ADA0E0C9-7697-416D-9D96-1E0685D50B2A}" srcOrd="0" destOrd="1" presId="urn:microsoft.com/office/officeart/2005/8/layout/hList2"/>
    <dgm:cxn modelId="{F686F199-B901-4309-98D7-F9B2EACF70A6}" type="presOf" srcId="{16C8367B-636C-4AFB-B990-FC661F3C2C5E}" destId="{1E43E478-035C-4130-A816-909B5C1B7DC2}" srcOrd="0" destOrd="0" presId="urn:microsoft.com/office/officeart/2005/8/layout/hList2"/>
    <dgm:cxn modelId="{788CC55D-ED59-4310-A98B-729C39AF33CF}" type="presOf" srcId="{990604D9-335F-4B44-8DA7-F5FC1E13CB68}" destId="{ADA0E0C9-7697-416D-9D96-1E0685D50B2A}" srcOrd="0" destOrd="2" presId="urn:microsoft.com/office/officeart/2005/8/layout/hList2"/>
    <dgm:cxn modelId="{4B3119D1-789A-46E5-83B0-A74F0A1637BE}" srcId="{FAE43109-5618-4E0D-8F6C-DB977A75E04D}" destId="{5941C86F-B89D-49C8-9D2C-D1A76348DB00}" srcOrd="3" destOrd="0" parTransId="{F97462B2-628A-46D6-A525-D2248FE5D97C}" sibTransId="{5CB63529-3A69-449E-A14A-227387505DAB}"/>
    <dgm:cxn modelId="{C0575B44-3349-465D-A979-564F6B50EA66}" type="presOf" srcId="{8B713971-A9A3-43BB-9E83-67EE8F78AE83}" destId="{ADA0E0C9-7697-416D-9D96-1E0685D50B2A}" srcOrd="0" destOrd="0" presId="urn:microsoft.com/office/officeart/2005/8/layout/hList2"/>
    <dgm:cxn modelId="{1481597F-77FB-48A2-9C4C-60B4D7810DFA}" type="presOf" srcId="{7AD52DAD-CADC-41A2-BF26-A273FDFD8F71}" destId="{1E43E478-035C-4130-A816-909B5C1B7DC2}" srcOrd="0" destOrd="4" presId="urn:microsoft.com/office/officeart/2005/8/layout/hList2"/>
    <dgm:cxn modelId="{D6F1B610-7141-4072-8DB2-F49698028008}" srcId="{5E9630E6-960D-42CA-9F6E-72D4DA230856}" destId="{744A885F-372A-4CB5-8739-D7964AD9BE93}" srcOrd="4" destOrd="0" parTransId="{3B57CEE3-7B66-44CA-95D2-9730709D73EB}" sibTransId="{9C1FAD3D-6876-41C2-8C38-3468E93F6BC6}"/>
    <dgm:cxn modelId="{2F62FFF1-2587-4A9F-9657-FEB8CB7E9EF7}" srcId="{5E9630E6-960D-42CA-9F6E-72D4DA230856}" destId="{990604D9-335F-4B44-8DA7-F5FC1E13CB68}" srcOrd="2" destOrd="0" parTransId="{62CDF125-B948-46E4-8ACC-223CDE989F7F}" sibTransId="{0A56397E-12F9-4EA5-9FE2-98FCAF60D623}"/>
    <dgm:cxn modelId="{7ED90F2F-E206-487F-B8D7-351762779E2B}" srcId="{5E9630E6-960D-42CA-9F6E-72D4DA230856}" destId="{ED247BCF-11C2-45CF-8726-A292F43E354A}" srcOrd="5" destOrd="0" parTransId="{3C7D1DDE-2B28-40B4-84DB-C3193CD26BA3}" sibTransId="{601135AA-49D6-4CF1-BF8A-A829C05EB394}"/>
    <dgm:cxn modelId="{45020B28-F4C7-457A-AADD-3941D09F524F}" type="presOf" srcId="{E66CBC76-F662-405B-99EF-7E16746D2308}" destId="{ADA0E0C9-7697-416D-9D96-1E0685D50B2A}" srcOrd="0" destOrd="3" presId="urn:microsoft.com/office/officeart/2005/8/layout/hList2"/>
    <dgm:cxn modelId="{8926DE67-1EE7-428D-B6A0-9AB97DBD8B48}" srcId="{C9B718BA-B641-4AE1-AEDF-F789B73C7C2D}" destId="{4042B4D9-C171-4D8A-9092-DBEC7EEABA5D}" srcOrd="2" destOrd="0" parTransId="{513BD7F9-83D1-4025-84DD-E4049CB0F2DF}" sibTransId="{DD1A78B2-9720-4B34-8E58-8933BB940F36}"/>
    <dgm:cxn modelId="{10183BDE-630E-449E-A2B1-D0C8171B8239}" srcId="{4042B4D9-C171-4D8A-9092-DBEC7EEABA5D}" destId="{8A7CF180-4E36-4F2B-B0BA-19AEC0D38A4B}" srcOrd="3" destOrd="0" parTransId="{7604E53F-9BAB-4936-95E6-24BF54745E7C}" sibTransId="{0631F775-61FD-42C6-8F13-E40325CED269}"/>
    <dgm:cxn modelId="{3A0E02EB-FC9F-40C2-930C-C3BDDF0075B6}" type="presOf" srcId="{5E9630E6-960D-42CA-9F6E-72D4DA230856}" destId="{0C3E8F86-6B17-4154-8D90-7FC894265365}" srcOrd="0" destOrd="0" presId="urn:microsoft.com/office/officeart/2005/8/layout/hList2"/>
    <dgm:cxn modelId="{69A1750E-C497-40DB-8729-CA6BBD423BD9}" type="presParOf" srcId="{20B056F3-D34A-4B1D-8F76-B043F09E2BF7}" destId="{40549729-D39F-4F8F-ABC8-64E1FC5F4B2D}" srcOrd="0" destOrd="0" presId="urn:microsoft.com/office/officeart/2005/8/layout/hList2"/>
    <dgm:cxn modelId="{2A612361-46F8-410D-88ED-441AB747E1EF}" type="presParOf" srcId="{40549729-D39F-4F8F-ABC8-64E1FC5F4B2D}" destId="{02C6CD96-8D75-4DAE-96BF-00C4ADC91245}" srcOrd="0" destOrd="0" presId="urn:microsoft.com/office/officeart/2005/8/layout/hList2"/>
    <dgm:cxn modelId="{98307E3F-EB7A-4D48-AF9A-D62C091F8D0A}" type="presParOf" srcId="{40549729-D39F-4F8F-ABC8-64E1FC5F4B2D}" destId="{EB62D563-631E-4FDC-B641-81AC98F0EAFD}" srcOrd="1" destOrd="0" presId="urn:microsoft.com/office/officeart/2005/8/layout/hList2"/>
    <dgm:cxn modelId="{41470A55-2048-4211-8371-A856DDE4B04B}" type="presParOf" srcId="{40549729-D39F-4F8F-ABC8-64E1FC5F4B2D}" destId="{68169844-E945-4AB1-9882-1396A03A7DE6}" srcOrd="2" destOrd="0" presId="urn:microsoft.com/office/officeart/2005/8/layout/hList2"/>
    <dgm:cxn modelId="{91B3028F-F3D2-4BAB-B257-3746433401AB}" type="presParOf" srcId="{20B056F3-D34A-4B1D-8F76-B043F09E2BF7}" destId="{6BE02D98-3CFD-4DB1-8E02-A635A163DD75}" srcOrd="1" destOrd="0" presId="urn:microsoft.com/office/officeart/2005/8/layout/hList2"/>
    <dgm:cxn modelId="{7E779248-CFAE-40CB-9A05-4029BFB64FD0}" type="presParOf" srcId="{20B056F3-D34A-4B1D-8F76-B043F09E2BF7}" destId="{CE49F0BC-162B-428C-964F-CA984F22F74E}" srcOrd="2" destOrd="0" presId="urn:microsoft.com/office/officeart/2005/8/layout/hList2"/>
    <dgm:cxn modelId="{6E688126-E55D-4837-BAC4-F5FF921D4A86}" type="presParOf" srcId="{CE49F0BC-162B-428C-964F-CA984F22F74E}" destId="{9B2A7DF9-4FCB-4406-A7A5-6D6EC70B8658}" srcOrd="0" destOrd="0" presId="urn:microsoft.com/office/officeart/2005/8/layout/hList2"/>
    <dgm:cxn modelId="{A4910740-AC88-4AB5-9A3E-233184FFAC82}" type="presParOf" srcId="{CE49F0BC-162B-428C-964F-CA984F22F74E}" destId="{ADA0E0C9-7697-416D-9D96-1E0685D50B2A}" srcOrd="1" destOrd="0" presId="urn:microsoft.com/office/officeart/2005/8/layout/hList2"/>
    <dgm:cxn modelId="{92AC700A-24E6-4D6E-BEA4-89CA61B3E776}" type="presParOf" srcId="{CE49F0BC-162B-428C-964F-CA984F22F74E}" destId="{0C3E8F86-6B17-4154-8D90-7FC894265365}" srcOrd="2" destOrd="0" presId="urn:microsoft.com/office/officeart/2005/8/layout/hList2"/>
    <dgm:cxn modelId="{D6E2D4D9-75FB-4409-9DBC-6B067615F2C5}" type="presParOf" srcId="{20B056F3-D34A-4B1D-8F76-B043F09E2BF7}" destId="{E9ED163F-E453-4540-A514-2851BE840380}" srcOrd="3" destOrd="0" presId="urn:microsoft.com/office/officeart/2005/8/layout/hList2"/>
    <dgm:cxn modelId="{FCFE5F3B-1FFD-4028-BF9C-31756661B2EE}" type="presParOf" srcId="{20B056F3-D34A-4B1D-8F76-B043F09E2BF7}" destId="{17F37212-5159-4311-B3F7-84F1AA76E23C}" srcOrd="4" destOrd="0" presId="urn:microsoft.com/office/officeart/2005/8/layout/hList2"/>
    <dgm:cxn modelId="{01E2F57C-1E4E-411B-8E90-24234F6AF91D}" type="presParOf" srcId="{17F37212-5159-4311-B3F7-84F1AA76E23C}" destId="{74148578-C4E5-4707-B454-AEDFECD45CCE}" srcOrd="0" destOrd="0" presId="urn:microsoft.com/office/officeart/2005/8/layout/hList2"/>
    <dgm:cxn modelId="{3D303CB0-74A7-4A82-8859-54442276F31E}" type="presParOf" srcId="{17F37212-5159-4311-B3F7-84F1AA76E23C}" destId="{1E43E478-035C-4130-A816-909B5C1B7DC2}" srcOrd="1" destOrd="0" presId="urn:microsoft.com/office/officeart/2005/8/layout/hList2"/>
    <dgm:cxn modelId="{4A517923-E2E6-4DF4-9FE0-B972ED4B84FA}" type="presParOf" srcId="{17F37212-5159-4311-B3F7-84F1AA76E23C}" destId="{B0125B59-2DA6-4846-824A-7109C1BE9006}" srcOrd="2" destOrd="0" presId="urn:microsoft.com/office/officeart/2005/8/layout/h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45FBD-CAC9-4B6A-96FE-E8CDBDD31F47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C51D1-EDC8-4BA3-8900-E576622CD1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pattern of incidence</a:t>
            </a:r>
            <a:r>
              <a:rPr lang="en-US" baseline="0" dirty="0" smtClean="0"/>
              <a:t> of rheumatic fever over past 150 years. </a:t>
            </a:r>
          </a:p>
          <a:p>
            <a:r>
              <a:rPr lang="en-US" baseline="0" dirty="0" smtClean="0"/>
              <a:t>Curve A – </a:t>
            </a:r>
            <a:r>
              <a:rPr lang="en-US" baseline="0" dirty="0" err="1" smtClean="0"/>
              <a:t>preantibiotic</a:t>
            </a:r>
            <a:r>
              <a:rPr lang="en-US" baseline="0" dirty="0" smtClean="0"/>
              <a:t> fall in the incidence of RF, typical of </a:t>
            </a:r>
            <a:r>
              <a:rPr lang="en-US" baseline="0" dirty="0" err="1" smtClean="0"/>
              <a:t>industrialised</a:t>
            </a:r>
            <a:r>
              <a:rPr lang="en-US" baseline="0" dirty="0" smtClean="0"/>
              <a:t> countries. </a:t>
            </a:r>
          </a:p>
          <a:p>
            <a:r>
              <a:rPr lang="en-US" baseline="0" dirty="0" smtClean="0"/>
              <a:t>Curve B – persistent high incidence in regions with no comprehensive </a:t>
            </a:r>
            <a:r>
              <a:rPr lang="en-US" baseline="0" dirty="0" err="1" smtClean="0"/>
              <a:t>programme</a:t>
            </a:r>
            <a:r>
              <a:rPr lang="en-US" baseline="0" dirty="0" smtClean="0"/>
              <a:t> for prevention – Africa, middle east, eastern </a:t>
            </a:r>
            <a:r>
              <a:rPr lang="en-US" baseline="0" dirty="0" err="1" smtClean="0"/>
              <a:t>europe</a:t>
            </a:r>
            <a:r>
              <a:rPr lang="en-US" baseline="0" dirty="0" smtClean="0"/>
              <a:t>, south </a:t>
            </a:r>
            <a:r>
              <a:rPr lang="en-US" baseline="0" dirty="0" err="1" smtClean="0"/>
              <a:t>america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indeginous</a:t>
            </a:r>
            <a:r>
              <a:rPr lang="en-US" baseline="0" dirty="0" smtClean="0"/>
              <a:t> communities of </a:t>
            </a:r>
            <a:r>
              <a:rPr lang="en-US" baseline="0" dirty="0" err="1" smtClean="0"/>
              <a:t>australia</a:t>
            </a:r>
            <a:endParaRPr lang="en-US" baseline="0" dirty="0" smtClean="0"/>
          </a:p>
          <a:p>
            <a:r>
              <a:rPr lang="en-US" baseline="0" dirty="0" smtClean="0"/>
              <a:t>Curve C – post antibiotic fall – countries with </a:t>
            </a:r>
            <a:r>
              <a:rPr lang="en-US" baseline="0" dirty="0" err="1" smtClean="0"/>
              <a:t>programmes</a:t>
            </a:r>
            <a:r>
              <a:rPr lang="en-US" baseline="0" dirty="0" smtClean="0"/>
              <a:t> for primary and secondary prevention – </a:t>
            </a:r>
            <a:r>
              <a:rPr lang="en-US" baseline="0" dirty="0" err="1" smtClean="0"/>
              <a:t>cuba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costa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martinique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guadeloupe</a:t>
            </a:r>
            <a:endParaRPr lang="en-US" baseline="0" dirty="0" smtClean="0"/>
          </a:p>
          <a:p>
            <a:r>
              <a:rPr lang="en-US" baseline="0" dirty="0" smtClean="0"/>
              <a:t>Curve D- fall and rise in incidence in countries like the Soviet Republics of central Asia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Rare manifestation</a:t>
            </a:r>
          </a:p>
          <a:p>
            <a:r>
              <a:rPr lang="en-US" dirty="0" err="1" smtClean="0"/>
              <a:t>Characterised</a:t>
            </a:r>
            <a:r>
              <a:rPr lang="en-US" baseline="0" dirty="0" smtClean="0"/>
              <a:t> by deformity of fingers and toes</a:t>
            </a:r>
          </a:p>
          <a:p>
            <a:r>
              <a:rPr lang="en-US" baseline="0" dirty="0" err="1" smtClean="0"/>
              <a:t>Ulnar</a:t>
            </a:r>
            <a:r>
              <a:rPr lang="en-US" baseline="0" dirty="0" smtClean="0"/>
              <a:t> deviation of the fingers,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4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5</a:t>
            </a:r>
            <a:r>
              <a:rPr lang="en-US" baseline="30000" dirty="0" smtClean="0"/>
              <a:t>th</a:t>
            </a:r>
            <a:r>
              <a:rPr lang="en-US" baseline="0" dirty="0" smtClean="0"/>
              <a:t> , flexion of </a:t>
            </a:r>
            <a:r>
              <a:rPr lang="en-US" baseline="0" dirty="0" err="1" smtClean="0"/>
              <a:t>mcp</a:t>
            </a:r>
            <a:r>
              <a:rPr lang="en-US" baseline="0" dirty="0" smtClean="0"/>
              <a:t> joint, hyperextension of PIP( swan neck deformity)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lesions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erythema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marginatum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appear first as a bright pink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macule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papule that spreads outward in a circular 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seripiginous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 lesions may come and go in minutes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hours, at times changing shape before the observer’s eye or coalescing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adjacent lesions to form varying patterns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persist or recur for months or 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years, continuing after other manifestations of the disease have subsided,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it is not influenced by anti-inflammatory therapy. This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cutaneous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phenomenon is associated with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but, unlike subcutaneous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nodules, not necessarily with severe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Nodules and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erythema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marginatum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tend to occur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Seen</a:t>
            </a:r>
            <a:r>
              <a:rPr lang="en-US" baseline="0" dirty="0" smtClean="0"/>
              <a:t> </a:t>
            </a:r>
            <a:r>
              <a:rPr lang="en-US" dirty="0" smtClean="0"/>
              <a:t>almost never in </a:t>
            </a:r>
            <a:r>
              <a:rPr lang="en-US" dirty="0" err="1" smtClean="0"/>
              <a:t>postpubertal</a:t>
            </a:r>
            <a:r>
              <a:rPr lang="en-US" dirty="0" smtClean="0"/>
              <a:t> males.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of 59.4% of clinically diagnosed </a:t>
            </a:r>
            <a:r>
              <a:rPr lang="en-US" dirty="0" err="1" smtClean="0"/>
              <a:t>carditis</a:t>
            </a:r>
            <a:r>
              <a:rPr lang="en-US" dirty="0" smtClean="0"/>
              <a:t> by well qualified pediatricians had ECHO evidence of </a:t>
            </a:r>
            <a:r>
              <a:rPr lang="en-US" dirty="0" err="1" smtClean="0"/>
              <a:t>carditis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On the other hand in the patients with </a:t>
            </a:r>
            <a:r>
              <a:rPr lang="en-US" dirty="0" err="1" smtClean="0"/>
              <a:t>polyarthralgia</a:t>
            </a:r>
            <a:r>
              <a:rPr lang="en-US" dirty="0" smtClean="0"/>
              <a:t> (70%) which is a minor criterion, ECHO evidence of </a:t>
            </a:r>
            <a:r>
              <a:rPr lang="en-US" dirty="0" err="1" smtClean="0"/>
              <a:t>carditis</a:t>
            </a:r>
            <a:r>
              <a:rPr lang="en-US" dirty="0" smtClean="0"/>
              <a:t> / </a:t>
            </a:r>
            <a:r>
              <a:rPr lang="en-US" dirty="0" err="1" smtClean="0"/>
              <a:t>valvulitis</a:t>
            </a:r>
            <a:r>
              <a:rPr lang="en-US" dirty="0" smtClean="0"/>
              <a:t> was seen in 46.9% of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 mitral valve changes: not seen in acute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carditis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Leaflet thickening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Chordal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thickening and fusion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Restricted leaflet motion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Posterior</a:t>
            </a:r>
            <a:r>
              <a:rPr lang="en-US" baseline="0" dirty="0" err="1" smtClean="0"/>
              <a:t>ly</a:t>
            </a:r>
            <a:r>
              <a:rPr lang="en-US" baseline="0" dirty="0" smtClean="0"/>
              <a:t> directed jet </a:t>
            </a:r>
            <a:r>
              <a:rPr lang="en-US" dirty="0" smtClean="0"/>
              <a:t>as excessive leaflet motion of the tip of anterior mitral valve leaflet (often referred to as </a:t>
            </a:r>
            <a:r>
              <a:rPr lang="en-US" dirty="0" err="1" smtClean="0"/>
              <a:t>prolapse</a:t>
            </a:r>
            <a:r>
              <a:rPr lang="en-US" dirty="0" smtClean="0"/>
              <a:t>) is the commonest mechanism of mitral regurgitation. Anterior valve </a:t>
            </a:r>
            <a:r>
              <a:rPr lang="en-US" dirty="0" err="1" smtClean="0"/>
              <a:t>prolapse</a:t>
            </a:r>
            <a:r>
              <a:rPr lang="en-US" dirty="0" smtClean="0"/>
              <a:t> is more common than posterior valve </a:t>
            </a:r>
            <a:r>
              <a:rPr lang="en-US" dirty="0" err="1" smtClean="0"/>
              <a:t>prolapse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SULFONAMIDE</a:t>
            </a:r>
            <a:r>
              <a:rPr lang="en-US" baseline="0" dirty="0" smtClean="0"/>
              <a:t> – SULFADIAZINE, SULFADOXINE AND SULFISOXAZOLE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err="1" smtClean="0">
                <a:solidFill>
                  <a:srgbClr val="CC0000"/>
                </a:solidFill>
                <a:sym typeface="Symbol" pitchFamily="18" charset="2"/>
              </a:rPr>
              <a:t>hemolysis</a:t>
            </a:r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Partial </a:t>
            </a:r>
            <a:r>
              <a:rPr lang="en-US" sz="1600" dirty="0" err="1" smtClean="0">
                <a:sym typeface="Symbol" pitchFamily="18" charset="2"/>
              </a:rPr>
              <a:t>hemolysis</a:t>
            </a:r>
            <a:endParaRPr lang="en-US" sz="1600" dirty="0" smtClean="0"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Green discoloration around the colonies</a:t>
            </a: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e.g. non-</a:t>
            </a:r>
            <a:r>
              <a:rPr lang="en-US" sz="1600" dirty="0" err="1" smtClean="0">
                <a:sym typeface="Symbol" pitchFamily="18" charset="2"/>
              </a:rPr>
              <a:t>groupable</a:t>
            </a:r>
            <a:r>
              <a:rPr lang="en-US" sz="1600" dirty="0" smtClean="0">
                <a:sym typeface="Symbol" pitchFamily="18" charset="2"/>
              </a:rPr>
              <a:t> streptococci (</a:t>
            </a:r>
            <a:r>
              <a:rPr lang="en-US" sz="1600" i="1" dirty="0" smtClean="0">
                <a:sym typeface="Symbol" pitchFamily="18" charset="2"/>
              </a:rPr>
              <a:t>S. </a:t>
            </a:r>
            <a:r>
              <a:rPr lang="en-US" sz="1600" i="1" dirty="0" err="1" smtClean="0">
                <a:sym typeface="Symbol" pitchFamily="18" charset="2"/>
              </a:rPr>
              <a:t>pneumoniae</a:t>
            </a:r>
            <a:r>
              <a:rPr lang="en-US" sz="1600" dirty="0" smtClean="0">
                <a:sym typeface="Symbol" pitchFamily="18" charset="2"/>
              </a:rPr>
              <a:t> &amp; </a:t>
            </a:r>
            <a:r>
              <a:rPr lang="en-US" sz="1600" i="1" dirty="0" smtClean="0">
                <a:sym typeface="Symbol" pitchFamily="18" charset="2"/>
              </a:rPr>
              <a:t>S. </a:t>
            </a:r>
            <a:r>
              <a:rPr lang="en-US" sz="1600" i="1" dirty="0" err="1" smtClean="0">
                <a:sym typeface="Symbol" pitchFamily="18" charset="2"/>
              </a:rPr>
              <a:t>viridans</a:t>
            </a:r>
            <a:r>
              <a:rPr lang="en-US" sz="1600" dirty="0" smtClean="0">
                <a:sym typeface="Symbol" pitchFamily="18" charset="2"/>
              </a:rPr>
              <a:t>)</a:t>
            </a: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-</a:t>
            </a:r>
            <a:r>
              <a:rPr lang="en-US" dirty="0" err="1" smtClean="0">
                <a:solidFill>
                  <a:srgbClr val="CC0000"/>
                </a:solidFill>
                <a:sym typeface="Symbol" pitchFamily="18" charset="2"/>
              </a:rPr>
              <a:t>hemolysis</a:t>
            </a:r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Complete </a:t>
            </a:r>
            <a:r>
              <a:rPr lang="en-US" sz="1600" dirty="0" err="1" smtClean="0">
                <a:sym typeface="Symbol" pitchFamily="18" charset="2"/>
              </a:rPr>
              <a:t>hemolysis</a:t>
            </a:r>
            <a:endParaRPr lang="en-US" sz="1600" dirty="0" smtClean="0"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Clear zone of </a:t>
            </a:r>
            <a:r>
              <a:rPr lang="en-US" sz="1600" dirty="0" err="1" smtClean="0">
                <a:sym typeface="Symbol" pitchFamily="18" charset="2"/>
              </a:rPr>
              <a:t>hemolysis</a:t>
            </a:r>
            <a:r>
              <a:rPr lang="en-US" sz="1600" dirty="0" smtClean="0">
                <a:sym typeface="Symbol" pitchFamily="18" charset="2"/>
              </a:rPr>
              <a:t> around the colonies</a:t>
            </a: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e.g.</a:t>
            </a:r>
            <a:r>
              <a:rPr lang="en-US" sz="1600" i="1" dirty="0" smtClean="0">
                <a:sym typeface="Symbol" pitchFamily="18" charset="2"/>
              </a:rPr>
              <a:t> </a:t>
            </a:r>
            <a:r>
              <a:rPr lang="en-US" sz="1600" dirty="0" smtClean="0">
                <a:sym typeface="Symbol" pitchFamily="18" charset="2"/>
              </a:rPr>
              <a:t>Group A &amp; B (</a:t>
            </a:r>
            <a:r>
              <a:rPr lang="en-US" sz="1600" i="1" dirty="0" smtClean="0">
                <a:sym typeface="Symbol" pitchFamily="18" charset="2"/>
              </a:rPr>
              <a:t>S. </a:t>
            </a:r>
            <a:r>
              <a:rPr lang="en-US" sz="1600" i="1" dirty="0" err="1" smtClean="0">
                <a:sym typeface="Symbol" pitchFamily="18" charset="2"/>
              </a:rPr>
              <a:t>pyogenes</a:t>
            </a:r>
            <a:r>
              <a:rPr lang="en-US" sz="1600" dirty="0" smtClean="0">
                <a:sym typeface="Symbol" pitchFamily="18" charset="2"/>
              </a:rPr>
              <a:t> &amp; </a:t>
            </a:r>
            <a:r>
              <a:rPr lang="en-US" sz="1600" i="1" dirty="0" smtClean="0">
                <a:sym typeface="Symbol" pitchFamily="18" charset="2"/>
              </a:rPr>
              <a:t>S. </a:t>
            </a:r>
            <a:r>
              <a:rPr lang="en-US" sz="1600" i="1" dirty="0" err="1" smtClean="0">
                <a:sym typeface="Symbol" pitchFamily="18" charset="2"/>
              </a:rPr>
              <a:t>agalactiae</a:t>
            </a:r>
            <a:r>
              <a:rPr lang="en-US" sz="1600" dirty="0" smtClean="0">
                <a:sym typeface="Symbol" pitchFamily="18" charset="2"/>
              </a:rPr>
              <a:t>)</a:t>
            </a: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 smtClean="0">
                <a:solidFill>
                  <a:srgbClr val="CC0000"/>
                </a:solidFill>
                <a:sym typeface="Symbol" pitchFamily="18" charset="2"/>
              </a:rPr>
              <a:t>-</a:t>
            </a:r>
            <a:r>
              <a:rPr lang="en-US" dirty="0" err="1" smtClean="0">
                <a:solidFill>
                  <a:srgbClr val="CC0000"/>
                </a:solidFill>
                <a:sym typeface="Symbol" pitchFamily="18" charset="2"/>
              </a:rPr>
              <a:t>hemolysis</a:t>
            </a:r>
            <a:endParaRPr lang="en-US" dirty="0" smtClean="0">
              <a:solidFill>
                <a:srgbClr val="CC0000"/>
              </a:solidFill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No </a:t>
            </a:r>
            <a:r>
              <a:rPr lang="en-US" sz="1600" dirty="0" err="1" smtClean="0">
                <a:sym typeface="Symbol" pitchFamily="18" charset="2"/>
              </a:rPr>
              <a:t>lysis</a:t>
            </a:r>
            <a:endParaRPr lang="en-US" sz="1600" dirty="0" smtClean="0">
              <a:sym typeface="Symbol" pitchFamily="18" charset="2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</a:pPr>
            <a:r>
              <a:rPr lang="en-US" sz="1600" dirty="0" smtClean="0">
                <a:sym typeface="Symbol" pitchFamily="18" charset="2"/>
              </a:rPr>
              <a:t>e.g. Group D (</a:t>
            </a:r>
            <a:r>
              <a:rPr lang="en-US" sz="1600" i="1" dirty="0" err="1" smtClean="0">
                <a:sym typeface="Symbol" pitchFamily="18" charset="2"/>
              </a:rPr>
              <a:t>Enterococcus</a:t>
            </a:r>
            <a:r>
              <a:rPr lang="en-US" sz="1600" i="1" dirty="0" smtClean="0">
                <a:sym typeface="Symbol" pitchFamily="18" charset="2"/>
              </a:rPr>
              <a:t> </a:t>
            </a:r>
            <a:r>
              <a:rPr lang="en-US" sz="1600" i="1" dirty="0" err="1" smtClean="0">
                <a:sym typeface="Symbol" pitchFamily="18" charset="2"/>
              </a:rPr>
              <a:t>spp</a:t>
            </a:r>
            <a:r>
              <a:rPr lang="en-US" sz="1600" dirty="0" smtClean="0">
                <a:sym typeface="Symbol" pitchFamily="18" charset="2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Though</a:t>
            </a:r>
            <a:r>
              <a:rPr lang="en-US" baseline="0" dirty="0" smtClean="0"/>
              <a:t> significant association has been found, study results either conflict with each other or have not been replicated</a:t>
            </a:r>
          </a:p>
          <a:p>
            <a:r>
              <a:rPr lang="en-US" baseline="0" dirty="0" smtClean="0"/>
              <a:t>Not possible to predict individuals at risk for </a:t>
            </a:r>
            <a:r>
              <a:rPr lang="en-US" baseline="0" dirty="0" err="1" smtClean="0"/>
              <a:t>developemnt</a:t>
            </a:r>
            <a:r>
              <a:rPr lang="en-US" baseline="0" dirty="0" smtClean="0"/>
              <a:t> of RF following an episode of untreated strep </a:t>
            </a:r>
            <a:r>
              <a:rPr lang="en-US" baseline="0" dirty="0" err="1" smtClean="0"/>
              <a:t>pharyngitis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progressive inflammation causing necrotic collagen to project outwards from the valve, On which platelet thrombi deposit. </a:t>
            </a:r>
          </a:p>
          <a:p>
            <a:r>
              <a:rPr lang="en-IN" b="1" dirty="0" smtClean="0"/>
              <a:t>- Rheumatic </a:t>
            </a:r>
            <a:r>
              <a:rPr lang="en-IN" b="1" dirty="0" err="1" smtClean="0"/>
              <a:t>verrucae</a:t>
            </a:r>
            <a:r>
              <a:rPr lang="en-IN" b="1" dirty="0" smtClean="0"/>
              <a:t> occur on the </a:t>
            </a:r>
            <a:r>
              <a:rPr lang="en-IN" b="1" dirty="0" err="1" smtClean="0"/>
              <a:t>atrial</a:t>
            </a:r>
            <a:r>
              <a:rPr lang="en-IN" b="1" dirty="0" smtClean="0"/>
              <a:t> surface  at sites of valve closure </a:t>
            </a:r>
          </a:p>
          <a:p>
            <a:r>
              <a:rPr lang="en-IN" b="1" dirty="0" smtClean="0"/>
              <a:t>and on the </a:t>
            </a:r>
            <a:r>
              <a:rPr lang="en-IN" b="1" dirty="0" err="1" smtClean="0"/>
              <a:t>chordae</a:t>
            </a:r>
            <a:r>
              <a:rPr lang="en-IN" b="1" dirty="0" smtClean="0"/>
              <a:t>. </a:t>
            </a:r>
          </a:p>
          <a:p>
            <a:r>
              <a:rPr lang="en-IN" b="1" dirty="0" smtClean="0"/>
              <a:t>-The valves become </a:t>
            </a:r>
            <a:r>
              <a:rPr lang="en-IN" b="1" dirty="0" err="1" smtClean="0"/>
              <a:t>edematous</a:t>
            </a:r>
            <a:r>
              <a:rPr lang="en-IN" b="1" dirty="0" smtClean="0"/>
              <a:t> thickened and vascularised.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Incidence varie</a:t>
            </a:r>
            <a:r>
              <a:rPr lang="en-US" baseline="0" dirty="0" smtClean="0"/>
              <a:t>s with the population selected and whether echo was used in the diagnosis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Pericardial</a:t>
            </a:r>
            <a:r>
              <a:rPr lang="en-US" baseline="0" dirty="0" smtClean="0"/>
              <a:t> effusion rarely result in </a:t>
            </a:r>
            <a:r>
              <a:rPr lang="en-US" baseline="0" dirty="0" err="1" smtClean="0"/>
              <a:t>tamponade</a:t>
            </a:r>
            <a:r>
              <a:rPr lang="en-US" baseline="0" dirty="0" smtClean="0"/>
              <a:t> or constrictive </a:t>
            </a:r>
            <a:r>
              <a:rPr lang="en-US" baseline="0" dirty="0" err="1" smtClean="0"/>
              <a:t>pericarditis</a:t>
            </a:r>
            <a:r>
              <a:rPr lang="en-US" baseline="0" dirty="0" smtClean="0"/>
              <a:t>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of acute rheumatic fever is 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true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infective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pericarditis.It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more of inflammation .It is primarily  T cell mediated  reaction 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Neutrophils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rarely take part  in this inflammation and hence  no significant  exudation . Hence , there is 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  sticky and adhesive molecules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inside the pericardial space .The most inflamed layer is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epicardium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a nothing but visceral  pericardium .This layer </a:t>
            </a:r>
            <a:r>
              <a:rPr lang="en-U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lacks the tensile strength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to constrict the underlying myocardium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immunopathology</a:t>
            </a:r>
            <a:r>
              <a:rPr lang="en-US" dirty="0" smtClean="0"/>
              <a:t> of </a:t>
            </a:r>
            <a:r>
              <a:rPr lang="en-US" dirty="0" err="1" smtClean="0"/>
              <a:t>Ashoff</a:t>
            </a:r>
            <a:r>
              <a:rPr lang="en-US" dirty="0" smtClean="0"/>
              <a:t> nodule (AN), the diagnostic marker of rheumatic pathology, being derived from </a:t>
            </a:r>
            <a:r>
              <a:rPr lang="en-US" dirty="0" err="1" smtClean="0"/>
              <a:t>mesenchymal</a:t>
            </a:r>
            <a:r>
              <a:rPr lang="en-US" dirty="0" smtClean="0"/>
              <a:t> cells, complete absence of cells of myocardial origin in AN and absence of </a:t>
            </a:r>
            <a:r>
              <a:rPr lang="en-US" dirty="0" err="1" smtClean="0"/>
              <a:t>actin</a:t>
            </a:r>
            <a:r>
              <a:rPr lang="en-US" dirty="0" smtClean="0"/>
              <a:t>, myosin and </a:t>
            </a:r>
            <a:r>
              <a:rPr lang="en-US" dirty="0" err="1" smtClean="0"/>
              <a:t>desmin</a:t>
            </a:r>
            <a:r>
              <a:rPr lang="en-US" dirty="0" smtClean="0"/>
              <a:t> (of myocardial origin) in the AN indicating that AN is not of myocardial origin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Involvement of the spine, small joints of the hands and feet, or hips is uncommon.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Rheumatic joints are generally hot, red, swollen, and exquisitely tender; even the friction of bedclothes is uncomfortable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(rarely more than 4 wk, but has been reported to persist 44 d)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Monoarticular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arthritis is unusual unless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antiinflammatory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therapy is initiated prematurely, aborting the progression of the migratory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polyarthritis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If a child with fever and arthritis is suspected of having acute rheumatic fever, it frequently is useful to withhold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salicylates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observe for migratory progression. A dramatic response to even small doses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salicylates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another characteristic feature of the arthritis, and the absence of such a response should suggest an alternative diagnosis. </a:t>
            </a:r>
            <a:r>
              <a:rPr lang="en-US" sz="1200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for example, found severe cardiac involvement in 10% of those with</a:t>
            </a:r>
          </a:p>
          <a:p>
            <a:r>
              <a:rPr lang="en-US" sz="1200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arthritis, 33% of those with </a:t>
            </a:r>
            <a:r>
              <a:rPr lang="en-US" sz="1200" kern="1200" baseline="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arthralgia</a:t>
            </a:r>
            <a:r>
              <a:rPr lang="en-US" sz="1200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, and 50% of those with no joint</a:t>
            </a:r>
          </a:p>
          <a:p>
            <a:r>
              <a:rPr lang="en-US" sz="1200" kern="1200" baseline="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C51D1-EDC8-4BA3-8900-E576622CD1E4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0476B-F167-4EDF-88CE-370E445BC094}" type="datetimeFigureOut">
              <a:rPr lang="en-US" smtClean="0"/>
              <a:pPr/>
              <a:t>8/25/2018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21A6-D455-4FF5-A833-E9AB614E13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RHEUMATIC FEVER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029200"/>
            <a:ext cx="6400800" cy="12192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Haripriya</a:t>
            </a:r>
            <a:r>
              <a:rPr lang="en-US" dirty="0" smtClean="0"/>
              <a:t> </a:t>
            </a:r>
            <a:r>
              <a:rPr lang="en-US" dirty="0" err="1" smtClean="0"/>
              <a:t>Jayakumar</a:t>
            </a:r>
            <a:endParaRPr lang="en-US" dirty="0" smtClean="0"/>
          </a:p>
          <a:p>
            <a:r>
              <a:rPr lang="en-US" dirty="0" smtClean="0"/>
              <a:t>Senior resident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11620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agent - </a:t>
            </a:r>
            <a:r>
              <a:rPr lang="en-US" sz="3600" b="0" i="1" dirty="0" smtClean="0"/>
              <a:t>Group A beta hemolytic streptococci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2166937"/>
            <a:ext cx="4191000" cy="4691063"/>
          </a:xfrm>
        </p:spPr>
        <p:txBody>
          <a:bodyPr/>
          <a:lstStyle/>
          <a:p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Gram positive </a:t>
            </a:r>
            <a:r>
              <a:rPr lang="en-US" sz="2400" dirty="0" err="1" smtClean="0"/>
              <a:t>cocci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 chain / pair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Non </a:t>
            </a:r>
            <a:r>
              <a:rPr lang="en-US" sz="2400" dirty="0" err="1" smtClean="0"/>
              <a:t>sporing</a:t>
            </a:r>
            <a:r>
              <a:rPr lang="en-US" sz="2400" dirty="0" smtClean="0"/>
              <a:t>, non motile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Facultative </a:t>
            </a:r>
            <a:r>
              <a:rPr lang="en-US" sz="2400" dirty="0" err="1" smtClean="0"/>
              <a:t>anerobes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Encapsulated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pic>
        <p:nvPicPr>
          <p:cNvPr id="109570" name="Picture 2" descr="Image result for group a beta hemolytic streptococ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9" y="2286000"/>
            <a:ext cx="393404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Echocardiography in 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significance:</a:t>
            </a:r>
          </a:p>
          <a:p>
            <a:pPr lvl="1"/>
            <a:r>
              <a:rPr lang="en-US" dirty="0" smtClean="0"/>
              <a:t>Among various manifestation, </a:t>
            </a:r>
            <a:r>
              <a:rPr lang="en-US" dirty="0" err="1" smtClean="0"/>
              <a:t>carditis</a:t>
            </a:r>
            <a:r>
              <a:rPr lang="en-US" dirty="0" smtClean="0"/>
              <a:t> can cause death in acute stage or lead to long term morbidity</a:t>
            </a:r>
          </a:p>
          <a:p>
            <a:pPr lvl="1"/>
            <a:r>
              <a:rPr lang="en-US" dirty="0" smtClean="0"/>
              <a:t>Echo is the only modality by which </a:t>
            </a:r>
            <a:r>
              <a:rPr lang="en-US" dirty="0" err="1" smtClean="0"/>
              <a:t>carditis</a:t>
            </a:r>
            <a:r>
              <a:rPr lang="en-US" dirty="0" smtClean="0"/>
              <a:t> can be assessed reliably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Subclinical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 lvl="1"/>
            <a:r>
              <a:rPr lang="en-US" dirty="0" smtClean="0"/>
              <a:t>exclusively to the circumstance in which classic </a:t>
            </a:r>
            <a:r>
              <a:rPr lang="en-US" dirty="0" err="1" smtClean="0">
                <a:solidFill>
                  <a:srgbClr val="0070C0"/>
                </a:solidFill>
              </a:rPr>
              <a:t>auscultatory</a:t>
            </a:r>
            <a:r>
              <a:rPr lang="en-US" dirty="0" smtClean="0">
                <a:solidFill>
                  <a:srgbClr val="0070C0"/>
                </a:solidFill>
              </a:rPr>
              <a:t> findings</a:t>
            </a:r>
            <a:r>
              <a:rPr lang="en-US" dirty="0" smtClean="0"/>
              <a:t> of </a:t>
            </a:r>
            <a:r>
              <a:rPr lang="en-US" dirty="0" err="1" smtClean="0"/>
              <a:t>valvular</a:t>
            </a:r>
            <a:r>
              <a:rPr lang="en-US" dirty="0" smtClean="0"/>
              <a:t> dysfunction either are </a:t>
            </a:r>
            <a:r>
              <a:rPr lang="en-US" dirty="0" smtClean="0">
                <a:solidFill>
                  <a:srgbClr val="0070C0"/>
                </a:solidFill>
              </a:rPr>
              <a:t>not present or are not recognized </a:t>
            </a:r>
            <a:r>
              <a:rPr lang="en-US" dirty="0" smtClean="0"/>
              <a:t>by the diagnosing clinician but </a:t>
            </a:r>
            <a:r>
              <a:rPr lang="en-US" dirty="0" smtClean="0">
                <a:solidFill>
                  <a:srgbClr val="0070C0"/>
                </a:solidFill>
              </a:rPr>
              <a:t>echocardiography/Doppler studies reveal mitral or aortic </a:t>
            </a:r>
            <a:r>
              <a:rPr lang="en-US" dirty="0" err="1" smtClean="0">
                <a:solidFill>
                  <a:srgbClr val="0070C0"/>
                </a:solidFill>
              </a:rPr>
              <a:t>valvulitis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 err="1" smtClean="0"/>
              <a:t>Metaanalysis</a:t>
            </a:r>
            <a:r>
              <a:rPr lang="en-US" dirty="0" smtClean="0"/>
              <a:t> on subclinical arthritis 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	-prevalence </a:t>
            </a:r>
            <a:r>
              <a:rPr lang="en-US" dirty="0" smtClean="0"/>
              <a:t>of </a:t>
            </a:r>
            <a:r>
              <a:rPr lang="en-US" dirty="0" smtClean="0"/>
              <a:t>subclinical </a:t>
            </a:r>
            <a:r>
              <a:rPr lang="en-US" dirty="0" err="1" smtClean="0"/>
              <a:t>carditis</a:t>
            </a:r>
            <a:r>
              <a:rPr lang="en-US" dirty="0" smtClean="0"/>
              <a:t> </a:t>
            </a:r>
            <a:r>
              <a:rPr lang="en-US" dirty="0" smtClean="0"/>
              <a:t>was </a:t>
            </a:r>
            <a:r>
              <a:rPr lang="en-US" dirty="0" smtClean="0"/>
              <a:t>16.8</a:t>
            </a:r>
            <a:r>
              <a:rPr lang="en-US" dirty="0" smtClean="0"/>
              <a:t> </a:t>
            </a:r>
            <a:r>
              <a:rPr lang="en-US" dirty="0" smtClean="0"/>
              <a:t>%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-persistence or worsening </a:t>
            </a:r>
            <a:r>
              <a:rPr lang="en-US" dirty="0" smtClean="0"/>
              <a:t>of </a:t>
            </a:r>
            <a:r>
              <a:rPr lang="en-US" dirty="0" err="1" smtClean="0"/>
              <a:t>carditis</a:t>
            </a:r>
            <a:r>
              <a:rPr lang="en-US" dirty="0" smtClean="0"/>
              <a:t> </a:t>
            </a:r>
            <a:r>
              <a:rPr lang="en-US" dirty="0" smtClean="0"/>
              <a:t>in  			  patients with </a:t>
            </a:r>
            <a:r>
              <a:rPr lang="en-US" dirty="0" smtClean="0"/>
              <a:t>subclinical </a:t>
            </a:r>
            <a:r>
              <a:rPr lang="en-US" dirty="0" err="1" smtClean="0"/>
              <a:t>carditis</a:t>
            </a:r>
            <a:r>
              <a:rPr lang="en-US" dirty="0" smtClean="0"/>
              <a:t> was </a:t>
            </a:r>
            <a:r>
              <a:rPr lang="en-US" dirty="0" smtClean="0"/>
              <a:t>44.7</a:t>
            </a:r>
            <a:r>
              <a:rPr lang="en-US" dirty="0" smtClean="0"/>
              <a:t>%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err="1" smtClean="0"/>
              <a:t>Recommenmdations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1. Echocardiography </a:t>
            </a:r>
            <a:r>
              <a:rPr lang="en-US" sz="1800" dirty="0" smtClean="0"/>
              <a:t>with Doppler should be </a:t>
            </a:r>
            <a:r>
              <a:rPr lang="en-US" sz="1800" dirty="0" smtClean="0"/>
              <a:t>performed </a:t>
            </a:r>
            <a:r>
              <a:rPr lang="en-US" sz="1800" dirty="0" smtClean="0">
                <a:solidFill>
                  <a:srgbClr val="C00000"/>
                </a:solidFill>
              </a:rPr>
              <a:t>in </a:t>
            </a:r>
            <a:r>
              <a:rPr lang="en-US" sz="1800" dirty="0" smtClean="0">
                <a:solidFill>
                  <a:srgbClr val="C00000"/>
                </a:solidFill>
              </a:rPr>
              <a:t>all cases of confirmed and suspected </a:t>
            </a:r>
            <a:r>
              <a:rPr lang="en-US" sz="1800" dirty="0" smtClean="0">
                <a:solidFill>
                  <a:srgbClr val="C00000"/>
                </a:solidFill>
              </a:rPr>
              <a:t>ARF</a:t>
            </a:r>
            <a:r>
              <a:rPr lang="en-US" sz="1800" dirty="0" smtClean="0"/>
              <a:t> 				</a:t>
            </a:r>
            <a:r>
              <a:rPr lang="en-US" sz="1800" i="1" dirty="0" smtClean="0"/>
              <a:t>(</a:t>
            </a:r>
            <a:r>
              <a:rPr lang="en-US" sz="1800" i="1" dirty="0" smtClean="0"/>
              <a:t>Class I; Level of Evidence B</a:t>
            </a:r>
            <a:r>
              <a:rPr lang="en-US" sz="1800" i="1" dirty="0" smtClean="0"/>
              <a:t>).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2. It is reasonable to consider performing </a:t>
            </a:r>
            <a:r>
              <a:rPr lang="en-US" sz="1800" dirty="0" smtClean="0">
                <a:solidFill>
                  <a:srgbClr val="C00000"/>
                </a:solidFill>
              </a:rPr>
              <a:t>serial </a:t>
            </a:r>
            <a:r>
              <a:rPr lang="en-US" sz="1800" dirty="0" smtClean="0">
                <a:solidFill>
                  <a:srgbClr val="C00000"/>
                </a:solidFill>
              </a:rPr>
              <a:t>echocardiography/Doppler </a:t>
            </a:r>
            <a:r>
              <a:rPr lang="en-US" sz="1800" dirty="0" smtClean="0">
                <a:solidFill>
                  <a:srgbClr val="C00000"/>
                </a:solidFill>
              </a:rPr>
              <a:t>studies </a:t>
            </a:r>
            <a:r>
              <a:rPr lang="en-US" sz="1800" dirty="0" smtClean="0"/>
              <a:t>in any patient </a:t>
            </a:r>
            <a:r>
              <a:rPr lang="en-US" sz="1800" dirty="0" smtClean="0"/>
              <a:t>with diagnosed </a:t>
            </a:r>
            <a:r>
              <a:rPr lang="en-US" sz="1800" dirty="0" smtClean="0"/>
              <a:t>or suspected ARF even if documented </a:t>
            </a:r>
            <a:r>
              <a:rPr lang="en-US" sz="1800" dirty="0" err="1" smtClean="0"/>
              <a:t>carditis</a:t>
            </a:r>
            <a:r>
              <a:rPr lang="en-US" sz="1800" dirty="0" smtClean="0"/>
              <a:t> is </a:t>
            </a:r>
            <a:r>
              <a:rPr lang="en-US" sz="1800" dirty="0" smtClean="0"/>
              <a:t>not present on </a:t>
            </a:r>
            <a:r>
              <a:rPr lang="en-US" sz="1800" dirty="0" smtClean="0"/>
              <a:t>diagnosis			 </a:t>
            </a:r>
            <a:r>
              <a:rPr lang="en-US" sz="1800" i="1" dirty="0" smtClean="0"/>
              <a:t>(Class </a:t>
            </a:r>
            <a:r>
              <a:rPr lang="en-US" sz="1800" i="1" dirty="0" err="1" smtClean="0"/>
              <a:t>IIa</a:t>
            </a:r>
            <a:r>
              <a:rPr lang="en-US" sz="1800" i="1" dirty="0" smtClean="0"/>
              <a:t>; Level </a:t>
            </a:r>
            <a:r>
              <a:rPr lang="en-US" sz="1800" i="1" dirty="0" smtClean="0"/>
              <a:t>of Evidence </a:t>
            </a:r>
            <a:r>
              <a:rPr lang="en-US" sz="1800" i="1" dirty="0" smtClean="0"/>
              <a:t>C</a:t>
            </a:r>
            <a:r>
              <a:rPr lang="en-US" sz="1800" i="1" dirty="0" smtClean="0"/>
              <a:t>).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3. Echocardiography/Doppler testing should be </a:t>
            </a:r>
            <a:r>
              <a:rPr lang="en-US" sz="1800" dirty="0" smtClean="0"/>
              <a:t>performed (</a:t>
            </a:r>
            <a:r>
              <a:rPr lang="en-US" sz="1800" dirty="0" smtClean="0"/>
              <a:t>strictly fulfilling the findings noted in </a:t>
            </a:r>
            <a:r>
              <a:rPr lang="en-US" sz="1800" dirty="0" smtClean="0"/>
              <a:t>Tables 2 </a:t>
            </a:r>
            <a:r>
              <a:rPr lang="en-US" sz="1800" dirty="0" smtClean="0"/>
              <a:t>and 3) to assess whether </a:t>
            </a:r>
            <a:r>
              <a:rPr lang="en-US" sz="1800" dirty="0" err="1" smtClean="0"/>
              <a:t>carditis</a:t>
            </a:r>
            <a:r>
              <a:rPr lang="en-US" sz="1800" dirty="0" smtClean="0"/>
              <a:t> is present in </a:t>
            </a:r>
            <a:r>
              <a:rPr lang="en-US" sz="1800" dirty="0" smtClean="0"/>
              <a:t>the </a:t>
            </a:r>
            <a:r>
              <a:rPr lang="en-US" sz="1800" dirty="0" smtClean="0">
                <a:solidFill>
                  <a:srgbClr val="C00000"/>
                </a:solidFill>
              </a:rPr>
              <a:t>absence </a:t>
            </a:r>
            <a:r>
              <a:rPr lang="en-US" sz="1800" dirty="0" smtClean="0">
                <a:solidFill>
                  <a:srgbClr val="C00000"/>
                </a:solidFill>
              </a:rPr>
              <a:t>of </a:t>
            </a:r>
            <a:r>
              <a:rPr lang="en-US" sz="1800" dirty="0" err="1" smtClean="0">
                <a:solidFill>
                  <a:srgbClr val="C00000"/>
                </a:solidFill>
              </a:rPr>
              <a:t>auscultatory</a:t>
            </a:r>
            <a:r>
              <a:rPr lang="en-US" sz="1800" dirty="0" smtClean="0">
                <a:solidFill>
                  <a:srgbClr val="C00000"/>
                </a:solidFill>
              </a:rPr>
              <a:t> findings</a:t>
            </a:r>
            <a:r>
              <a:rPr lang="en-US" sz="1800" dirty="0" smtClean="0"/>
              <a:t>, particularly </a:t>
            </a:r>
            <a:r>
              <a:rPr lang="en-US" sz="1800" dirty="0" smtClean="0"/>
              <a:t>in </a:t>
            </a:r>
            <a:r>
              <a:rPr lang="en-US" sz="1800" dirty="0" smtClean="0">
                <a:solidFill>
                  <a:srgbClr val="C00000"/>
                </a:solidFill>
              </a:rPr>
              <a:t>moderate- </a:t>
            </a:r>
            <a:r>
              <a:rPr lang="en-US" sz="1800" dirty="0" smtClean="0">
                <a:solidFill>
                  <a:srgbClr val="C00000"/>
                </a:solidFill>
              </a:rPr>
              <a:t>to high-risk populations </a:t>
            </a:r>
            <a:r>
              <a:rPr lang="en-US" sz="1800" dirty="0" smtClean="0"/>
              <a:t>and </a:t>
            </a:r>
            <a:r>
              <a:rPr lang="en-US" sz="1800" dirty="0" smtClean="0">
                <a:solidFill>
                  <a:srgbClr val="C00000"/>
                </a:solidFill>
              </a:rPr>
              <a:t>when ARF </a:t>
            </a:r>
            <a:r>
              <a:rPr lang="en-US" sz="1800" dirty="0" smtClean="0">
                <a:solidFill>
                  <a:srgbClr val="C00000"/>
                </a:solidFill>
              </a:rPr>
              <a:t>is considered likely</a:t>
            </a:r>
            <a:r>
              <a:rPr lang="en-US" sz="1800" dirty="0" smtClean="0"/>
              <a:t>		 </a:t>
            </a:r>
            <a:r>
              <a:rPr lang="en-US" sz="1800" i="1" dirty="0" smtClean="0"/>
              <a:t>(Class I; Level of Evidence B</a:t>
            </a:r>
            <a:r>
              <a:rPr lang="en-US" sz="1800" i="1" dirty="0" smtClean="0"/>
              <a:t>).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4. Echocardiography/Doppler findings </a:t>
            </a:r>
            <a:r>
              <a:rPr lang="en-US" sz="1800" dirty="0" smtClean="0">
                <a:solidFill>
                  <a:srgbClr val="C00000"/>
                </a:solidFill>
              </a:rPr>
              <a:t>not </a:t>
            </a:r>
            <a:r>
              <a:rPr lang="en-US" sz="1800" dirty="0" smtClean="0">
                <a:solidFill>
                  <a:srgbClr val="C00000"/>
                </a:solidFill>
              </a:rPr>
              <a:t>consistent with </a:t>
            </a:r>
            <a:r>
              <a:rPr lang="en-US" sz="1800" dirty="0" err="1" smtClean="0">
                <a:solidFill>
                  <a:srgbClr val="C00000"/>
                </a:solidFill>
              </a:rPr>
              <a:t>carditis</a:t>
            </a:r>
            <a:r>
              <a:rPr lang="en-US" sz="1800" dirty="0" smtClean="0">
                <a:solidFill>
                  <a:srgbClr val="C00000"/>
                </a:solidFill>
              </a:rPr>
              <a:t> should exclude that diagnosis</a:t>
            </a:r>
            <a:r>
              <a:rPr lang="en-US" sz="1800" dirty="0" smtClean="0"/>
              <a:t> in </a:t>
            </a:r>
            <a:r>
              <a:rPr lang="en-US" sz="1800" dirty="0" smtClean="0"/>
              <a:t>patients with </a:t>
            </a:r>
            <a:r>
              <a:rPr lang="en-US" sz="1800" dirty="0" smtClean="0"/>
              <a:t>a heart murmur otherwise thought to </a:t>
            </a:r>
            <a:r>
              <a:rPr lang="en-US" sz="1800" dirty="0" smtClean="0"/>
              <a:t>indicate rheumatic </a:t>
            </a:r>
            <a:r>
              <a:rPr lang="en-US" sz="1800" dirty="0" err="1" smtClean="0"/>
              <a:t>carditis</a:t>
            </a:r>
            <a:r>
              <a:rPr lang="en-US" sz="1800" dirty="0" smtClean="0"/>
              <a:t> </a:t>
            </a:r>
            <a:r>
              <a:rPr lang="en-US" sz="1800" dirty="0" smtClean="0"/>
              <a:t>			</a:t>
            </a:r>
            <a:r>
              <a:rPr lang="en-US" sz="1800" i="1" dirty="0" smtClean="0"/>
              <a:t>(</a:t>
            </a:r>
            <a:r>
              <a:rPr lang="en-US" sz="1800" i="1" dirty="0" smtClean="0"/>
              <a:t>Class I; Level of Evidence B).</a:t>
            </a:r>
            <a:endParaRPr lang="en-US" sz="18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Doppler findings in rheumatic </a:t>
            </a:r>
            <a:r>
              <a:rPr lang="en-US" dirty="0" err="1" smtClean="0"/>
              <a:t>valvulitis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MITRAL REGURGITATION</a:t>
            </a:r>
          </a:p>
          <a:p>
            <a:endParaRPr lang="en-US" dirty="0" smtClean="0"/>
          </a:p>
          <a:p>
            <a:r>
              <a:rPr lang="en-US" dirty="0" smtClean="0"/>
              <a:t>Seen </a:t>
            </a:r>
            <a:r>
              <a:rPr lang="en-US" dirty="0" smtClean="0"/>
              <a:t>in 2 views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at least 1 view jet </a:t>
            </a:r>
            <a:r>
              <a:rPr lang="en-US" dirty="0" smtClean="0"/>
              <a:t>     length </a:t>
            </a:r>
            <a:r>
              <a:rPr lang="en-US" dirty="0" smtClean="0"/>
              <a:t>&gt;</a:t>
            </a:r>
            <a:r>
              <a:rPr lang="en-US" dirty="0" smtClean="0"/>
              <a:t>2cm</a:t>
            </a:r>
            <a:endParaRPr lang="en-US" dirty="0" smtClean="0"/>
          </a:p>
          <a:p>
            <a:r>
              <a:rPr lang="en-US" dirty="0" smtClean="0"/>
              <a:t>Peak </a:t>
            </a:r>
            <a:r>
              <a:rPr lang="en-US" dirty="0" smtClean="0"/>
              <a:t>velocity &gt; 3m/sec </a:t>
            </a:r>
          </a:p>
          <a:p>
            <a:r>
              <a:rPr lang="en-US" dirty="0" smtClean="0"/>
              <a:t>Pan-systolic </a:t>
            </a:r>
            <a:r>
              <a:rPr lang="en-US" dirty="0" smtClean="0"/>
              <a:t>jet in at least one envelope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AORTIC REGURGITATION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Seen </a:t>
            </a:r>
            <a:r>
              <a:rPr lang="en-US" dirty="0" smtClean="0"/>
              <a:t>in 2 views 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at least one view jet length &gt;1cm* </a:t>
            </a:r>
          </a:p>
          <a:p>
            <a:r>
              <a:rPr lang="en-US" dirty="0" smtClean="0"/>
              <a:t>Peak </a:t>
            </a:r>
            <a:r>
              <a:rPr lang="en-US" dirty="0" smtClean="0"/>
              <a:t>velocity &gt;3m/sec </a:t>
            </a:r>
          </a:p>
          <a:p>
            <a:r>
              <a:rPr lang="en-US" dirty="0" smtClean="0"/>
              <a:t>Pan-diastolic </a:t>
            </a:r>
            <a:r>
              <a:rPr lang="en-US" dirty="0" smtClean="0"/>
              <a:t>jet in at least one envelope 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Morphological findings in echocardiogram in ARF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 Acute mitral valve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Annular dilation</a:t>
            </a:r>
          </a:p>
          <a:p>
            <a:pPr lvl="1"/>
            <a:r>
              <a:rPr lang="en-US" dirty="0" err="1" smtClean="0"/>
              <a:t>Chordal</a:t>
            </a:r>
            <a:r>
              <a:rPr lang="en-US" dirty="0" smtClean="0"/>
              <a:t> </a:t>
            </a:r>
            <a:r>
              <a:rPr lang="en-US" dirty="0" smtClean="0"/>
              <a:t>elongation</a:t>
            </a:r>
          </a:p>
          <a:p>
            <a:pPr lvl="1"/>
            <a:r>
              <a:rPr lang="en-US" dirty="0" err="1" smtClean="0"/>
              <a:t>Chordal</a:t>
            </a:r>
            <a:r>
              <a:rPr lang="en-US" dirty="0" smtClean="0"/>
              <a:t> rupture resulting in flail leaflet with severe mitral regurgitation</a:t>
            </a:r>
          </a:p>
          <a:p>
            <a:pPr lvl="1"/>
            <a:r>
              <a:rPr lang="en-US" dirty="0" smtClean="0"/>
              <a:t>Anterior (or less commonly posterior) leaflet tip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1"/>
            <a:r>
              <a:rPr lang="en-US" dirty="0" smtClean="0"/>
              <a:t>Beading/</a:t>
            </a:r>
            <a:r>
              <a:rPr lang="en-US" dirty="0" err="1" smtClean="0"/>
              <a:t>nodularity</a:t>
            </a:r>
            <a:r>
              <a:rPr lang="en-US" dirty="0" smtClean="0"/>
              <a:t> of leaflet tips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      Aortic valve changes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Aortic </a:t>
            </a:r>
            <a:r>
              <a:rPr lang="en-US" dirty="0" smtClean="0"/>
              <a:t>valve changes in either acute or chronic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 lvl="1"/>
            <a:r>
              <a:rPr lang="en-US" dirty="0" smtClean="0"/>
              <a:t>Irregular or focal leaflet thickening</a:t>
            </a:r>
          </a:p>
          <a:p>
            <a:pPr lvl="1"/>
            <a:r>
              <a:rPr lang="en-US" dirty="0" err="1" smtClean="0"/>
              <a:t>Coaptation</a:t>
            </a:r>
            <a:r>
              <a:rPr lang="en-US" dirty="0" smtClean="0"/>
              <a:t> defect</a:t>
            </a:r>
          </a:p>
          <a:p>
            <a:pPr lvl="1"/>
            <a:r>
              <a:rPr lang="en-US" dirty="0" smtClean="0"/>
              <a:t>Restricted leaflet motion</a:t>
            </a:r>
          </a:p>
          <a:p>
            <a:pPr lvl="1"/>
            <a:r>
              <a:rPr lang="en-US" dirty="0" smtClean="0"/>
              <a:t>Leaflet </a:t>
            </a:r>
            <a:r>
              <a:rPr lang="en-US" dirty="0" err="1" smtClean="0"/>
              <a:t>prolapse</a:t>
            </a:r>
            <a:endParaRPr lang="en-US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If </a:t>
            </a:r>
            <a:r>
              <a:rPr lang="en-US" sz="2400" b="1" dirty="0" smtClean="0"/>
              <a:t>the </a:t>
            </a:r>
            <a:r>
              <a:rPr lang="en-US" sz="2400" b="1" dirty="0" err="1" smtClean="0"/>
              <a:t>aetiology</a:t>
            </a:r>
            <a:r>
              <a:rPr lang="en-US" sz="2400" b="1" dirty="0" smtClean="0"/>
              <a:t> of aortic or mitral regurgitation on Doppler echocardiography is not clear, the following features support a diagnosis of rheumatic valve </a:t>
            </a:r>
            <a:r>
              <a:rPr lang="en-US" sz="2400" b="1" dirty="0" smtClean="0"/>
              <a:t>damage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Both mitral and aortic valves have pathological </a:t>
            </a:r>
            <a:r>
              <a:rPr lang="en-US" sz="2400" dirty="0" smtClean="0"/>
              <a:t>regurgitation</a:t>
            </a:r>
          </a:p>
          <a:p>
            <a:r>
              <a:rPr lang="en-US" sz="2400" dirty="0" smtClean="0"/>
              <a:t>The mitral </a:t>
            </a:r>
            <a:r>
              <a:rPr lang="en-US" sz="2400" dirty="0" err="1" smtClean="0"/>
              <a:t>regurgitant</a:t>
            </a:r>
            <a:r>
              <a:rPr lang="en-US" sz="2400" dirty="0" smtClean="0"/>
              <a:t> jet is directed </a:t>
            </a:r>
            <a:r>
              <a:rPr lang="en-US" sz="2400" dirty="0" err="1" smtClean="0"/>
              <a:t>posteriorly</a:t>
            </a:r>
            <a:endParaRPr lang="en-US" sz="2400" dirty="0" smtClean="0"/>
          </a:p>
          <a:p>
            <a:r>
              <a:rPr lang="en-US" sz="2400" dirty="0" smtClean="0"/>
              <a:t>Multiple </a:t>
            </a:r>
            <a:r>
              <a:rPr lang="en-US" sz="2400" dirty="0" smtClean="0"/>
              <a:t>jets of mitral regurgitation </a:t>
            </a:r>
            <a:endParaRPr lang="en-US" sz="2400" dirty="0" smtClean="0"/>
          </a:p>
          <a:p>
            <a:r>
              <a:rPr lang="en-US" sz="2400" dirty="0" smtClean="0"/>
              <a:t>The presence of morphological or anatomical changes consistent with chronic </a:t>
            </a:r>
            <a:r>
              <a:rPr lang="en-US" sz="2400" dirty="0" smtClean="0"/>
              <a:t>RHD</a:t>
            </a:r>
          </a:p>
          <a:p>
            <a:pPr lvl="3"/>
            <a:r>
              <a:rPr lang="en-US" dirty="0" smtClean="0"/>
              <a:t> </a:t>
            </a:r>
            <a:r>
              <a:rPr lang="en-US" dirty="0" smtClean="0"/>
              <a:t>Excessive leaflet motion of the tips of the AMVL or PMVL </a:t>
            </a:r>
          </a:p>
          <a:p>
            <a:pPr lvl="3"/>
            <a:r>
              <a:rPr lang="en-US" dirty="0" smtClean="0"/>
              <a:t> </a:t>
            </a:r>
            <a:r>
              <a:rPr lang="en-US" dirty="0" smtClean="0"/>
              <a:t>Restrictive leaflet motion (including </a:t>
            </a:r>
            <a:r>
              <a:rPr lang="en-US" dirty="0" err="1" smtClean="0"/>
              <a:t>subchordal</a:t>
            </a:r>
            <a:r>
              <a:rPr lang="en-US" dirty="0" smtClean="0"/>
              <a:t> thickening) </a:t>
            </a:r>
            <a:r>
              <a:rPr lang="en-US" b="1" dirty="0" smtClean="0"/>
              <a:t> </a:t>
            </a:r>
            <a:endParaRPr lang="en-US" b="1" dirty="0" smtClean="0"/>
          </a:p>
          <a:p>
            <a:pPr lvl="3"/>
            <a:r>
              <a:rPr lang="en-US" dirty="0" smtClean="0"/>
              <a:t> </a:t>
            </a:r>
            <a:r>
              <a:rPr lang="en-US" dirty="0" smtClean="0"/>
              <a:t>Definite thickening of anterior mitral valve leaflets &gt; 3mm </a:t>
            </a:r>
            <a:endParaRPr lang="en-US" dirty="0" smtClean="0"/>
          </a:p>
          <a:p>
            <a:pPr lvl="3"/>
            <a:r>
              <a:rPr lang="en-US" dirty="0" smtClean="0"/>
              <a:t>Mitral </a:t>
            </a:r>
            <a:r>
              <a:rPr lang="en-US" dirty="0" err="1" smtClean="0"/>
              <a:t>stenosis</a:t>
            </a:r>
            <a:r>
              <a:rPr lang="en-US" dirty="0" smtClean="0"/>
              <a:t> with a mean valve gradient &gt; 4mmHg 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various mechanisms of MR are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</a:t>
            </a:r>
            <a:r>
              <a:rPr lang="en-US" dirty="0" err="1" smtClean="0"/>
              <a:t>valvulitis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ii) valve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iii) </a:t>
            </a:r>
            <a:r>
              <a:rPr lang="en-US" dirty="0" err="1" smtClean="0"/>
              <a:t>annulitis</a:t>
            </a:r>
            <a:r>
              <a:rPr lang="en-US" dirty="0" smtClean="0"/>
              <a:t> with annular </a:t>
            </a:r>
            <a:r>
              <a:rPr lang="en-US" dirty="0" smtClean="0"/>
              <a:t>dilatation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iv) ventricular enlargement </a:t>
            </a:r>
            <a:endParaRPr lang="en-US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6099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581400" cy="41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  Normal           	RHD			MVP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041"/>
          <a:stretch>
            <a:fillRect/>
          </a:stretch>
        </p:blipFill>
        <p:spPr bwMode="auto">
          <a:xfrm>
            <a:off x="609600" y="762000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	 </a:t>
            </a:r>
            <a:r>
              <a:rPr lang="en-US" sz="2800" b="1" dirty="0" smtClean="0"/>
              <a:t>EXCESSIVE LEAFLET TIP MOTION</a:t>
            </a:r>
            <a:endParaRPr lang="en-US" sz="2800" b="1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NORMAL			RHD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7620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RESTRICTED MV LEAFLET MOTION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85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dirty="0" smtClean="0"/>
              <a:t>Lancefield serological classification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On the basis of the C carbohydrate antigen on the cell wall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Streptococci classified into many groups from A-K &amp; H-V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l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104"/>
            <a:ext cx="8077200" cy="137179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VIJAYA’S ECHO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33400" y="1291260"/>
            <a:ext cx="7848600" cy="503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GORITHM ECHO.PNG"/>
          <p:cNvPicPr>
            <a:picLocks noGrp="1" noChangeAspect="1"/>
          </p:cNvPicPr>
          <p:nvPr>
            <p:ph idx="1"/>
          </p:nvPr>
        </p:nvPicPr>
        <p:blipFill>
          <a:blip r:embed="rId2"/>
          <a:srcRect b="16627"/>
          <a:stretch>
            <a:fillRect/>
          </a:stretch>
        </p:blipFill>
        <p:spPr>
          <a:xfrm>
            <a:off x="0" y="-228600"/>
            <a:ext cx="8740140" cy="7086600"/>
          </a:xfr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Endomyocardial</a:t>
            </a:r>
            <a:r>
              <a:rPr lang="en-US" dirty="0" smtClean="0"/>
              <a:t> biopsy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Aschoff</a:t>
            </a:r>
            <a:r>
              <a:rPr lang="en-US" dirty="0" smtClean="0"/>
              <a:t> nodules or  </a:t>
            </a:r>
            <a:r>
              <a:rPr lang="en-US" dirty="0" err="1" smtClean="0"/>
              <a:t>histiocytic</a:t>
            </a:r>
            <a:r>
              <a:rPr lang="en-US" dirty="0" smtClean="0"/>
              <a:t> aggregates considered diagnostic of rheumatic </a:t>
            </a:r>
            <a:r>
              <a:rPr lang="en-US" dirty="0" err="1" smtClean="0"/>
              <a:t>myocarditis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Sensitivity  43% ,specificity of 100%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Myocyte</a:t>
            </a:r>
            <a:r>
              <a:rPr lang="en-US" dirty="0" smtClean="0"/>
              <a:t> degeneration usually without lymphocytic infiltration and frequently without </a:t>
            </a:r>
            <a:r>
              <a:rPr lang="en-US" dirty="0" err="1" smtClean="0"/>
              <a:t>Aschoff</a:t>
            </a:r>
            <a:r>
              <a:rPr lang="en-US" dirty="0" smtClean="0"/>
              <a:t> nodules.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Does not provide additional diagnostic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Not recommended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pic>
        <p:nvPicPr>
          <p:cNvPr id="5" name="Picture 6" descr="CV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399585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V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RADIONUCLIDE IMAGING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GALLIUM-67 SCINTIGRAPHY </a:t>
            </a:r>
          </a:p>
          <a:p>
            <a:r>
              <a:rPr lang="en-US" dirty="0" smtClean="0"/>
              <a:t>ANTIMYOSIN ANTIBODY IMAGING WITH INDIUM -111</a:t>
            </a:r>
          </a:p>
          <a:p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Insufficient data to support the use of radionuclide scanning.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Gallium </a:t>
            </a:r>
            <a:r>
              <a:rPr lang="en-US" dirty="0" err="1" smtClean="0"/>
              <a:t>scintigraphy</a:t>
            </a:r>
            <a:r>
              <a:rPr lang="en-US" dirty="0" smtClean="0"/>
              <a:t> appears to be superior technique whereas the role of </a:t>
            </a:r>
            <a:r>
              <a:rPr lang="en-US" dirty="0" err="1" smtClean="0"/>
              <a:t>antimyosin</a:t>
            </a:r>
            <a:r>
              <a:rPr lang="en-US" dirty="0" smtClean="0"/>
              <a:t> appears to be equivocal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970" name="AutoShape 2" descr="Image result for treatmen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2" name="AutoShape 4" descr="Image result for alexander fle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AutoShape 6" descr="Image result for alexander fle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6" name="AutoShape 8" descr="Image result for alexander fle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AutoShape 10" descr="Image result for alexander fle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AutoShape 12" descr="Image result for alexander fle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55c4aa2cdd089562258b46cc-750-5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5684547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primary prevent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8607894" cy="6096000"/>
          </a:xfr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rheumatic fever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measures</a:t>
            </a:r>
            <a:endParaRPr lang="en-US" dirty="0" smtClean="0"/>
          </a:p>
          <a:p>
            <a:pPr lvl="2"/>
            <a:r>
              <a:rPr lang="en-US" dirty="0" smtClean="0"/>
              <a:t>pain relief</a:t>
            </a:r>
          </a:p>
          <a:p>
            <a:pPr lvl="2"/>
            <a:r>
              <a:rPr lang="en-US" dirty="0" smtClean="0"/>
              <a:t>Bed rest </a:t>
            </a:r>
          </a:p>
          <a:p>
            <a:pPr lvl="3"/>
            <a:r>
              <a:rPr lang="en-US" dirty="0" smtClean="0"/>
              <a:t>2 weeks for arthritis</a:t>
            </a:r>
          </a:p>
          <a:p>
            <a:pPr lvl="3"/>
            <a:r>
              <a:rPr lang="en-US" dirty="0" smtClean="0"/>
              <a:t>4-6 weeks for </a:t>
            </a:r>
            <a:r>
              <a:rPr lang="en-US" dirty="0" err="1" smtClean="0"/>
              <a:t>carditis</a:t>
            </a:r>
            <a:r>
              <a:rPr lang="en-US" dirty="0" smtClean="0"/>
              <a:t> without failure</a:t>
            </a:r>
          </a:p>
          <a:p>
            <a:pPr lvl="3"/>
            <a:r>
              <a:rPr lang="en-US" dirty="0" smtClean="0"/>
              <a:t>Until CCF resolves in patients with CCF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ANTIINFLAMMATORY THERAPY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1) Aspirin (once diagnosis is confirmed) with </a:t>
            </a:r>
            <a:r>
              <a:rPr lang="en-US" dirty="0" smtClean="0">
                <a:solidFill>
                  <a:srgbClr val="C00000"/>
                </a:solidFill>
              </a:rPr>
              <a:t>100mg/kg for 2 weeks </a:t>
            </a:r>
            <a:r>
              <a:rPr lang="en-US" dirty="0" smtClean="0"/>
              <a:t>and then  gradually  tapered to </a:t>
            </a:r>
            <a:r>
              <a:rPr lang="en-US" dirty="0" smtClean="0">
                <a:solidFill>
                  <a:srgbClr val="C00000"/>
                </a:solidFill>
              </a:rPr>
              <a:t>60 -80 mg/kg for another 4 wks</a:t>
            </a:r>
          </a:p>
          <a:p>
            <a:pPr lvl="1"/>
            <a:r>
              <a:rPr lang="en-US" dirty="0" smtClean="0"/>
              <a:t>2) naproxen alternative 10-20mg/kg/day</a:t>
            </a:r>
          </a:p>
          <a:p>
            <a:pPr lvl="1"/>
            <a:r>
              <a:rPr lang="en-US" dirty="0" smtClean="0"/>
              <a:t>3) steroids - </a:t>
            </a:r>
            <a:r>
              <a:rPr lang="en-US" dirty="0" smtClean="0">
                <a:solidFill>
                  <a:srgbClr val="FF0000"/>
                </a:solidFill>
              </a:rPr>
              <a:t>Prednisone (</a:t>
            </a:r>
            <a:r>
              <a:rPr lang="en-US" dirty="0" smtClean="0">
                <a:solidFill>
                  <a:srgbClr val="FF0000"/>
                </a:solidFill>
              </a:rPr>
              <a:t>1–2mg/kg-day</a:t>
            </a:r>
            <a:r>
              <a:rPr lang="en-US" dirty="0" smtClean="0">
                <a:solidFill>
                  <a:srgbClr val="FF0000"/>
                </a:solidFill>
              </a:rPr>
              <a:t>, to a maximum of 80mg/day given once daily, </a:t>
            </a:r>
            <a:r>
              <a:rPr lang="en-US" dirty="0" smtClean="0"/>
              <a:t>or </a:t>
            </a:r>
            <a:r>
              <a:rPr lang="en-US" dirty="0" smtClean="0"/>
              <a:t>in divided </a:t>
            </a:r>
            <a:r>
              <a:rPr lang="en-US" dirty="0" smtClean="0"/>
              <a:t>doses) is usually the drug of </a:t>
            </a:r>
            <a:r>
              <a:rPr lang="en-US" dirty="0" smtClean="0"/>
              <a:t>choice in CHF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Indication for steroid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not responding to </a:t>
            </a:r>
            <a:r>
              <a:rPr lang="en-US" dirty="0" err="1" smtClean="0"/>
              <a:t>salicylates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- worsening with CHF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After 2–3 weeks of therapy the dosage </a:t>
            </a:r>
            <a:r>
              <a:rPr lang="en-US" dirty="0" smtClean="0"/>
              <a:t>decreased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by 20–25% each week </a:t>
            </a:r>
            <a:r>
              <a:rPr lang="en-US" i="1" dirty="0" smtClean="0"/>
              <a:t>.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 </a:t>
            </a:r>
            <a:r>
              <a:rPr lang="en-US" i="1" dirty="0" smtClean="0"/>
              <a:t>While reducing the steroid dosage, </a:t>
            </a:r>
            <a:r>
              <a:rPr lang="en-US" i="1" dirty="0" smtClean="0"/>
              <a:t>a </a:t>
            </a:r>
            <a:r>
              <a:rPr lang="en-US" dirty="0" smtClean="0"/>
              <a:t>period </a:t>
            </a:r>
            <a:r>
              <a:rPr lang="en-US" dirty="0" smtClean="0"/>
              <a:t>of overlap with aspirin is recommended to prevent rebound </a:t>
            </a:r>
            <a:r>
              <a:rPr lang="en-US" dirty="0" smtClean="0"/>
              <a:t>of disease </a:t>
            </a:r>
            <a:r>
              <a:rPr lang="en-US" dirty="0" smtClean="0"/>
              <a:t>activity</a:t>
            </a:r>
            <a:endParaRPr lang="en-US" dirty="0" smtClean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Chorea :</a:t>
            </a:r>
          </a:p>
          <a:p>
            <a:pPr fontAlgn="t">
              <a:buNone/>
            </a:pPr>
            <a:endParaRPr lang="en-US" sz="1800" dirty="0" smtClean="0"/>
          </a:p>
          <a:p>
            <a:pPr fontAlgn="t"/>
            <a:r>
              <a:rPr lang="en-US" sz="2400" dirty="0" smtClean="0"/>
              <a:t>Reassurance &amp; sedation</a:t>
            </a:r>
          </a:p>
          <a:p>
            <a:pPr fontAlgn="t"/>
            <a:r>
              <a:rPr lang="en-US" sz="2400" dirty="0" err="1" smtClean="0"/>
              <a:t>Nsaid</a:t>
            </a:r>
            <a:r>
              <a:rPr lang="en-US" sz="2400" dirty="0" smtClean="0"/>
              <a:t> &amp; steroid have no role</a:t>
            </a:r>
          </a:p>
          <a:p>
            <a:pPr fontAlgn="t"/>
            <a:r>
              <a:rPr lang="en-US" sz="2400" dirty="0" smtClean="0"/>
              <a:t>Haloperidol 0.25-0.5 mg/kg/day</a:t>
            </a:r>
          </a:p>
          <a:p>
            <a:pPr fontAlgn="t"/>
            <a:r>
              <a:rPr lang="en-US" sz="2400" dirty="0" err="1" smtClean="0"/>
              <a:t>Carbamzepine</a:t>
            </a:r>
            <a:r>
              <a:rPr lang="en-US" sz="2400" dirty="0" smtClean="0"/>
              <a:t>(7-20 mg/kg/day) &amp; </a:t>
            </a:r>
            <a:r>
              <a:rPr lang="en-US" sz="2400" dirty="0" err="1" smtClean="0"/>
              <a:t>valproate</a:t>
            </a:r>
            <a:r>
              <a:rPr lang="en-US" sz="2400" dirty="0" smtClean="0"/>
              <a:t> (15mg/kg/day) –refractory cases</a:t>
            </a:r>
          </a:p>
          <a:p>
            <a:pPr fontAlgn="t"/>
            <a:r>
              <a:rPr lang="en-US" sz="2400" dirty="0" err="1" smtClean="0"/>
              <a:t>Ivig</a:t>
            </a:r>
            <a:r>
              <a:rPr lang="en-US" sz="2400" dirty="0" smtClean="0"/>
              <a:t> &amp; </a:t>
            </a:r>
            <a:r>
              <a:rPr lang="en-US" sz="2400" dirty="0" err="1" smtClean="0"/>
              <a:t>plasmapheresis</a:t>
            </a:r>
            <a:r>
              <a:rPr lang="en-US" sz="2400" dirty="0" smtClean="0"/>
              <a:t>-no benefit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Classification based on </a:t>
            </a:r>
            <a:r>
              <a:rPr lang="en-US" sz="3200" dirty="0" err="1" smtClean="0"/>
              <a:t>hemolysis</a:t>
            </a:r>
            <a:r>
              <a:rPr lang="en-US" sz="3200" dirty="0" smtClean="0"/>
              <a:t> in sheep blood agar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5954" name="Picture 2" descr="Image result for streptococcus classification based on hemoly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8569569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Primordial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Improvement in socio-economic status</a:t>
            </a:r>
          </a:p>
          <a:p>
            <a:r>
              <a:rPr lang="en-US" i="1" dirty="0" smtClean="0"/>
              <a:t> (ii) Prevention of overcrowding</a:t>
            </a:r>
          </a:p>
          <a:p>
            <a:r>
              <a:rPr lang="en-US" i="1" dirty="0" smtClean="0"/>
              <a:t> (iii) Improving nutritional status</a:t>
            </a:r>
          </a:p>
          <a:p>
            <a:r>
              <a:rPr lang="en-US" i="1" dirty="0" smtClean="0"/>
              <a:t> (iv) Availability of prompt medical care</a:t>
            </a:r>
          </a:p>
          <a:p>
            <a:r>
              <a:rPr lang="en-US" i="1" dirty="0" smtClean="0"/>
              <a:t>(v) Public education regarding </a:t>
            </a:r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r>
              <a:rPr lang="en-US" i="1" dirty="0" smtClean="0"/>
              <a:t>			PRIMARY PREVENTION- </a:t>
            </a:r>
          </a:p>
          <a:p>
            <a:pPr>
              <a:buNone/>
            </a:pPr>
            <a:r>
              <a:rPr lang="en-US" i="1" dirty="0" smtClean="0"/>
              <a:t>TREATMENT OF STREP PHARYNGITIS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prophylaxis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397000"/>
          <a:ext cx="7620000" cy="4241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540000"/>
                <a:gridCol w="2540000"/>
                <a:gridCol w="2540000"/>
              </a:tblGrid>
              <a:tr h="489955">
                <a:tc>
                  <a:txBody>
                    <a:bodyPr/>
                    <a:lstStyle/>
                    <a:p>
                      <a:r>
                        <a:rPr lang="en-US" dirty="0" smtClean="0"/>
                        <a:t>ANTIBIOTIC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</a:t>
                      </a:r>
                      <a:endParaRPr lang="en-US" dirty="0"/>
                    </a:p>
                  </a:txBody>
                  <a:tcPr/>
                </a:tc>
              </a:tr>
              <a:tr h="84567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Benzathine</a:t>
                      </a:r>
                      <a:r>
                        <a:rPr lang="en-US" dirty="0" smtClean="0"/>
                        <a:t> benzyl penicillin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Single </a:t>
                      </a:r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 every 3-4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&gt;30kg</a:t>
                      </a:r>
                      <a:r>
                        <a:rPr lang="en-US" baseline="0" dirty="0" smtClean="0"/>
                        <a:t> – 12 </a:t>
                      </a:r>
                      <a:r>
                        <a:rPr lang="en-US" baseline="0" dirty="0" err="1" smtClean="0"/>
                        <a:t>lakh</a:t>
                      </a:r>
                      <a:r>
                        <a:rPr lang="en-US" baseline="0" dirty="0" smtClean="0"/>
                        <a:t> U</a:t>
                      </a:r>
                    </a:p>
                    <a:p>
                      <a:r>
                        <a:rPr lang="en-US" baseline="0" dirty="0" smtClean="0"/>
                        <a:t>&lt;30 kg- 6 </a:t>
                      </a:r>
                      <a:r>
                        <a:rPr lang="en-US" baseline="0" dirty="0" err="1" smtClean="0"/>
                        <a:t>lakh</a:t>
                      </a:r>
                      <a:r>
                        <a:rPr lang="en-US" baseline="0" dirty="0" smtClean="0"/>
                        <a:t> U</a:t>
                      </a:r>
                      <a:endParaRPr lang="en-US" dirty="0" smtClean="0"/>
                    </a:p>
                  </a:txBody>
                  <a:tcPr/>
                </a:tc>
              </a:tr>
              <a:tr h="489955">
                <a:tc>
                  <a:txBody>
                    <a:bodyPr/>
                    <a:lstStyle/>
                    <a:p>
                      <a:r>
                        <a:rPr lang="en-US" dirty="0" smtClean="0"/>
                        <a:t>Penicillin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mg </a:t>
                      </a:r>
                      <a:r>
                        <a:rPr lang="en-US" dirty="0" err="1" smtClean="0"/>
                        <a:t>bd</a:t>
                      </a:r>
                      <a:endParaRPr lang="en-US" dirty="0"/>
                    </a:p>
                  </a:txBody>
                  <a:tcPr/>
                </a:tc>
              </a:tr>
              <a:tr h="1570540">
                <a:tc>
                  <a:txBody>
                    <a:bodyPr/>
                    <a:lstStyle/>
                    <a:p>
                      <a:r>
                        <a:rPr lang="en-US" dirty="0" smtClean="0"/>
                        <a:t>Sulfonamide ( sulfadiazine, </a:t>
                      </a:r>
                      <a:r>
                        <a:rPr lang="en-US" dirty="0" err="1" smtClean="0"/>
                        <a:t>sulfadoxine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sulfisoxazole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Adult &gt;30kg- 1g </a:t>
                      </a:r>
                      <a:r>
                        <a:rPr lang="en-US" dirty="0" err="1" smtClean="0"/>
                        <a:t>od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&lt;30 kg – 500mg </a:t>
                      </a:r>
                      <a:r>
                        <a:rPr lang="en-US" dirty="0" err="1" smtClean="0"/>
                        <a:t>od</a:t>
                      </a:r>
                      <a:endParaRPr lang="en-US" dirty="0"/>
                    </a:p>
                  </a:txBody>
                  <a:tcPr/>
                </a:tc>
              </a:tr>
              <a:tr h="845675">
                <a:tc>
                  <a:txBody>
                    <a:bodyPr/>
                    <a:lstStyle/>
                    <a:p>
                      <a:r>
                        <a:rPr lang="en-US" dirty="0" smtClean="0"/>
                        <a:t>Erythromycin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ethylsuccinate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250mg </a:t>
                      </a:r>
                      <a:r>
                        <a:rPr lang="en-US" dirty="0" err="1" smtClean="0"/>
                        <a:t>bd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Duration of secondary prophylaxis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 of </a:t>
                      </a:r>
                      <a:r>
                        <a:rPr lang="en-US" dirty="0" err="1" smtClean="0"/>
                        <a:t>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Without proven </a:t>
                      </a:r>
                      <a:r>
                        <a:rPr lang="en-US" dirty="0" err="1" smtClean="0"/>
                        <a:t>carditis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years AFTER last attack or 18 yrs of age (longer)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with </a:t>
                      </a:r>
                      <a:r>
                        <a:rPr lang="en-US" dirty="0" err="1" smtClean="0"/>
                        <a:t>cardits</a:t>
                      </a:r>
                      <a:r>
                        <a:rPr lang="en-US" dirty="0" smtClean="0"/>
                        <a:t> (mild MR,</a:t>
                      </a:r>
                      <a:r>
                        <a:rPr lang="en-US" baseline="0" dirty="0" smtClean="0"/>
                        <a:t> healed </a:t>
                      </a:r>
                      <a:r>
                        <a:rPr lang="en-US" baseline="0" dirty="0" err="1" smtClean="0"/>
                        <a:t>carditis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yrs after last attack or 25 years of age (longer)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More severe </a:t>
                      </a:r>
                      <a:r>
                        <a:rPr lang="en-US" dirty="0" err="1" smtClean="0"/>
                        <a:t>valvular</a:t>
                      </a:r>
                      <a:r>
                        <a:rPr lang="en-US" dirty="0" smtClean="0"/>
                        <a:t>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Life-long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After valve surgery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Life long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Antistreptococcal</a:t>
            </a:r>
            <a:r>
              <a:rPr lang="en-US" dirty="0" smtClean="0"/>
              <a:t> 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Components of GAS used in vaccine development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1)M- protein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2)GAS C5a peptidase, a major surface virulence factor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3) </a:t>
            </a:r>
            <a:r>
              <a:rPr lang="en-US" sz="2000" dirty="0" err="1" smtClean="0"/>
              <a:t>Fibronectin</a:t>
            </a:r>
            <a:r>
              <a:rPr lang="en-US" sz="2000" dirty="0" smtClean="0"/>
              <a:t> binding protein sfb1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4) </a:t>
            </a:r>
            <a:r>
              <a:rPr lang="en-US" sz="2000" dirty="0" err="1" smtClean="0"/>
              <a:t>Chimeric</a:t>
            </a:r>
            <a:r>
              <a:rPr lang="en-US" sz="2000" dirty="0" smtClean="0"/>
              <a:t> peptide J8 from the conserved region of the M- protein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 protein vaccines-less likely to succeed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 1) Heterogeneous distribution of strains- varies from place to place and keeps changing even within a closed community in a short period.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2) On the basis of </a:t>
            </a:r>
            <a:r>
              <a:rPr lang="en-US" sz="2000" dirty="0" err="1" smtClean="0"/>
              <a:t>emm</a:t>
            </a:r>
            <a:r>
              <a:rPr lang="en-US" sz="2000" dirty="0" smtClean="0"/>
              <a:t> typing of M-protein more than 250 strains of GAS can cause infection and provide only strain-specific immunity. 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3) GAS has a strong tendency for mutation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Father of rheumatic heart disease</a:t>
            </a:r>
          </a:p>
          <a:p>
            <a:pPr marL="514350" indent="-514350">
              <a:buAutoNum type="alphaLcPeriod"/>
            </a:pPr>
            <a:r>
              <a:rPr lang="en-US" dirty="0" smtClean="0"/>
              <a:t>Sydenham 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Duckett</a:t>
            </a:r>
            <a:r>
              <a:rPr lang="en-US" dirty="0" smtClean="0"/>
              <a:t> Jones </a:t>
            </a:r>
          </a:p>
          <a:p>
            <a:pPr marL="514350" indent="-514350">
              <a:buAutoNum type="alphaLcPeriod"/>
            </a:pPr>
            <a:r>
              <a:rPr lang="en-US" dirty="0" smtClean="0"/>
              <a:t>Charles Wells</a:t>
            </a:r>
          </a:p>
          <a:p>
            <a:pPr marL="514350" indent="-514350">
              <a:buAutoNum type="alphaLcPeriod"/>
            </a:pPr>
            <a:r>
              <a:rPr lang="en-US" dirty="0" smtClean="0"/>
              <a:t>Jean- </a:t>
            </a:r>
            <a:r>
              <a:rPr lang="en-US" dirty="0" err="1" smtClean="0"/>
              <a:t>Baptise</a:t>
            </a:r>
            <a:r>
              <a:rPr lang="en-US" dirty="0" smtClean="0"/>
              <a:t> </a:t>
            </a:r>
            <a:r>
              <a:rPr lang="en-US" dirty="0" err="1" smtClean="0"/>
              <a:t>Bouillaud</a:t>
            </a:r>
            <a:endParaRPr lang="en-US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2. Correct the wrong statements</a:t>
            </a:r>
          </a:p>
          <a:p>
            <a:pPr marL="514350" indent="-514350">
              <a:buAutoNum type="alphaLcPeriod"/>
            </a:pPr>
            <a:r>
              <a:rPr lang="en-US" dirty="0" smtClean="0"/>
              <a:t>0.3 % of GAS </a:t>
            </a:r>
            <a:r>
              <a:rPr lang="en-US" dirty="0" err="1" smtClean="0"/>
              <a:t>pharyngitis</a:t>
            </a:r>
            <a:r>
              <a:rPr lang="en-US" dirty="0" smtClean="0"/>
              <a:t>  in epidemic region develop ARF</a:t>
            </a:r>
          </a:p>
          <a:p>
            <a:pPr marL="514350" indent="-514350">
              <a:buAutoNum type="alphaLcPeriod"/>
            </a:pPr>
            <a:r>
              <a:rPr lang="en-US" dirty="0" smtClean="0"/>
              <a:t>Two-thirds of the cases of ARF have </a:t>
            </a:r>
            <a:r>
              <a:rPr lang="en-US" dirty="0" err="1" smtClean="0"/>
              <a:t>inapparent</a:t>
            </a:r>
            <a:r>
              <a:rPr lang="en-US" dirty="0" smtClean="0"/>
              <a:t> GAS infection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Rapid antigen test cannot differentiate between carrier and active infection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“</a:t>
            </a:r>
            <a:r>
              <a:rPr lang="en-US" dirty="0" err="1" smtClean="0"/>
              <a:t>Pentids</a:t>
            </a:r>
            <a:r>
              <a:rPr lang="en-US" dirty="0" smtClean="0"/>
              <a:t>” is oral Penicillin V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THIS IS?? </a:t>
            </a:r>
            <a:endParaRPr lang="en-US" dirty="0"/>
          </a:p>
        </p:txBody>
      </p:sp>
      <p:pic>
        <p:nvPicPr>
          <p:cNvPr id="4" name="Content Placeholder 3" descr="acs.jpg"/>
          <p:cNvPicPr>
            <a:picLocks noChangeAspect="1"/>
          </p:cNvPicPr>
          <p:nvPr/>
        </p:nvPicPr>
        <p:blipFill>
          <a:blip r:embed="rId2"/>
          <a:srcRect l="36892" b="15823"/>
          <a:stretch>
            <a:fillRect/>
          </a:stretch>
        </p:blipFill>
        <p:spPr>
          <a:xfrm>
            <a:off x="3810000" y="2133600"/>
            <a:ext cx="234632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Where is Mc </a:t>
            </a:r>
            <a:r>
              <a:rPr lang="en-US" dirty="0" err="1" smtClean="0"/>
              <a:t>Callum</a:t>
            </a:r>
            <a:r>
              <a:rPr lang="en-US" dirty="0" smtClean="0"/>
              <a:t> patch seen?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Atrial</a:t>
            </a:r>
            <a:r>
              <a:rPr lang="en-US" dirty="0" smtClean="0"/>
              <a:t> side of the mitral valve</a:t>
            </a:r>
          </a:p>
          <a:p>
            <a:pPr marL="514350" indent="-514350">
              <a:buAutoNum type="alphaLcPeriod"/>
            </a:pPr>
            <a:r>
              <a:rPr lang="en-US" dirty="0" smtClean="0"/>
              <a:t>Line of closure of mitral valve</a:t>
            </a:r>
          </a:p>
          <a:p>
            <a:pPr marL="514350" indent="-514350">
              <a:buAutoNum type="alphaLcPeriod"/>
            </a:pPr>
            <a:r>
              <a:rPr lang="en-US" dirty="0" smtClean="0"/>
              <a:t>Left atrium where MR jet hits</a:t>
            </a:r>
          </a:p>
          <a:p>
            <a:pPr marL="514350" indent="-514350">
              <a:buAutoNum type="alphaLcPeriod"/>
            </a:pPr>
            <a:r>
              <a:rPr lang="en-US" dirty="0" smtClean="0"/>
              <a:t>Left ventricle where AR jet hits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5. Not  changes  in 2015 AHA revision of Jones criteria is:</a:t>
            </a:r>
          </a:p>
          <a:p>
            <a:pPr marL="514350" indent="-514350">
              <a:buAutoNum type="alphaLcPeriod"/>
            </a:pPr>
            <a:r>
              <a:rPr lang="en-US" dirty="0" err="1" smtClean="0"/>
              <a:t>Monoarthralgia</a:t>
            </a:r>
            <a:r>
              <a:rPr lang="en-US" dirty="0" smtClean="0"/>
              <a:t> is included in minor criteria in high risk population</a:t>
            </a:r>
          </a:p>
          <a:p>
            <a:pPr marL="514350" indent="-514350">
              <a:buAutoNum type="alphaLcPeriod"/>
            </a:pPr>
            <a:r>
              <a:rPr lang="en-US" dirty="0" smtClean="0"/>
              <a:t>ESR cut off for low risk population is &gt;30</a:t>
            </a:r>
          </a:p>
          <a:p>
            <a:pPr marL="514350" indent="-514350">
              <a:buAutoNum type="alphaLcPeriod"/>
            </a:pPr>
            <a:r>
              <a:rPr lang="en-US" dirty="0" smtClean="0"/>
              <a:t>Evidence of previous strep infection by culture / antigen or antibody testing/ history of scarlet fever in </a:t>
            </a:r>
            <a:r>
              <a:rPr lang="en-US" dirty="0" err="1" smtClean="0"/>
              <a:t>preceeding</a:t>
            </a:r>
            <a:r>
              <a:rPr lang="en-US" dirty="0" smtClean="0"/>
              <a:t> 14 days</a:t>
            </a:r>
          </a:p>
          <a:p>
            <a:pPr marL="514350" indent="-514350">
              <a:buAutoNum type="alphaLcPeriod"/>
            </a:pPr>
            <a:r>
              <a:rPr lang="en-US" dirty="0" smtClean="0"/>
              <a:t>Temperature more than 38 degree </a:t>
            </a:r>
            <a:r>
              <a:rPr lang="en-US" dirty="0" err="1" smtClean="0"/>
              <a:t>celcius</a:t>
            </a:r>
            <a:r>
              <a:rPr lang="en-US" dirty="0" smtClean="0"/>
              <a:t> is taken as fever in high risk population</a:t>
            </a:r>
          </a:p>
          <a:p>
            <a:pPr marL="514350" indent="-514350">
              <a:buAutoNum type="alphaLcPeriod"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78" name="Picture 2" descr="Image result for streptococcus pyogenes virulence fac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5943599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428604"/>
            <a:ext cx="6286512" cy="62865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The M protein:</a:t>
            </a:r>
          </a:p>
          <a:p>
            <a:r>
              <a:rPr lang="en-US" dirty="0" smtClean="0"/>
              <a:t>major surface antigen</a:t>
            </a:r>
          </a:p>
          <a:p>
            <a:endParaRPr lang="en-US" dirty="0" smtClean="0"/>
          </a:p>
          <a:p>
            <a:r>
              <a:rPr lang="en-US" dirty="0" err="1" smtClean="0"/>
              <a:t>epitopes</a:t>
            </a:r>
            <a:r>
              <a:rPr lang="en-US" dirty="0" smtClean="0"/>
              <a:t> which cross react with   myocardium, </a:t>
            </a:r>
            <a:r>
              <a:rPr lang="en-US" dirty="0" err="1" smtClean="0"/>
              <a:t>synovia</a:t>
            </a:r>
            <a:r>
              <a:rPr lang="en-US" dirty="0" smtClean="0"/>
              <a:t>, skin and brain</a:t>
            </a:r>
          </a:p>
          <a:p>
            <a:endParaRPr lang="en-US" dirty="0" smtClean="0"/>
          </a:p>
          <a:p>
            <a:r>
              <a:rPr lang="en-IN" b="1" dirty="0" smtClean="0"/>
              <a:t>Alpha helical coiled-coil </a:t>
            </a:r>
            <a:r>
              <a:rPr lang="en-IN" b="1" dirty="0" err="1" smtClean="0"/>
              <a:t>fibrillar</a:t>
            </a:r>
            <a:r>
              <a:rPr lang="en-IN" b="1" dirty="0" smtClean="0"/>
              <a:t> protein</a:t>
            </a:r>
            <a:r>
              <a:rPr lang="en-IN" dirty="0" smtClean="0"/>
              <a:t>– significant homology in structure &amp; </a:t>
            </a:r>
            <a:r>
              <a:rPr lang="en-IN" dirty="0" smtClean="0"/>
              <a:t>amino acid sequences </a:t>
            </a:r>
            <a:r>
              <a:rPr lang="en-IN" dirty="0" smtClean="0"/>
              <a:t>to </a:t>
            </a:r>
            <a:r>
              <a:rPr lang="en-IN" dirty="0" err="1" smtClean="0"/>
              <a:t>tropomyosin</a:t>
            </a:r>
            <a:r>
              <a:rPr lang="en-IN" dirty="0" smtClean="0"/>
              <a:t>, myosin, keratin, </a:t>
            </a:r>
            <a:r>
              <a:rPr lang="en-IN" dirty="0" err="1" smtClean="0"/>
              <a:t>vimentin</a:t>
            </a:r>
            <a:r>
              <a:rPr lang="en-IN" dirty="0" smtClean="0"/>
              <a:t> &amp; </a:t>
            </a:r>
            <a:r>
              <a:rPr lang="en-IN" dirty="0" err="1" smtClean="0"/>
              <a:t>laminin</a:t>
            </a:r>
            <a:r>
              <a:rPr lang="en-IN" dirty="0" smtClean="0"/>
              <a:t>.</a:t>
            </a:r>
          </a:p>
          <a:p>
            <a:endParaRPr lang="en-US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1024" y="685800"/>
            <a:ext cx="3662976" cy="5572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540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0430" y="0"/>
            <a:ext cx="486357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2057400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dirty="0" smtClean="0"/>
              <a:t>Based on the conserved C repeat regions Class I &amp; Class II GAS strains are named.</a:t>
            </a:r>
          </a:p>
          <a:p>
            <a:pPr>
              <a:buFont typeface="Arial" pitchFamily="34" charset="0"/>
              <a:buChar char="•"/>
            </a:pPr>
            <a:endParaRPr lang="en-IN" sz="2400" dirty="0" smtClean="0"/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Class I M-type of which belongs the strains </a:t>
            </a:r>
            <a:r>
              <a:rPr lang="en-I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1,3,5,6,14,18,19 and 24 </a:t>
            </a:r>
            <a:r>
              <a:rPr lang="en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---that have been associated with RF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</a:t>
            </a:r>
            <a:r>
              <a:rPr lang="en-US" dirty="0" err="1" smtClean="0"/>
              <a:t>pharyngitis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Age group : 5-15 years</a:t>
            </a:r>
          </a:p>
          <a:p>
            <a:endParaRPr lang="en-US" dirty="0" smtClean="0"/>
          </a:p>
          <a:p>
            <a:r>
              <a:rPr lang="en-US" dirty="0" smtClean="0"/>
              <a:t>In epidemics, 3 % of untreated cases – developed RF</a:t>
            </a:r>
          </a:p>
          <a:p>
            <a:endParaRPr lang="en-US" dirty="0" smtClean="0"/>
          </a:p>
          <a:p>
            <a:r>
              <a:rPr lang="en-US" dirty="0" smtClean="0"/>
              <a:t>In endemic areas, 0.3% of untreated cases developed </a:t>
            </a:r>
          </a:p>
          <a:p>
            <a:endParaRPr lang="en-US" dirty="0" smtClean="0"/>
          </a:p>
          <a:p>
            <a:r>
              <a:rPr lang="en-US" dirty="0" smtClean="0"/>
              <a:t>Infection may be asymptomatic in 30-50% of cases of RF (approx one-third)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38200"/>
            <a:ext cx="4357838" cy="483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non g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894" y="1676400"/>
            <a:ext cx="4539106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Overcrowding</a:t>
            </a:r>
          </a:p>
          <a:p>
            <a:r>
              <a:rPr lang="en-IN" dirty="0" smtClean="0"/>
              <a:t>Poverty</a:t>
            </a:r>
          </a:p>
          <a:p>
            <a:r>
              <a:rPr lang="en-IN" dirty="0" smtClean="0"/>
              <a:t>Poor nutrition</a:t>
            </a:r>
          </a:p>
          <a:p>
            <a:r>
              <a:rPr lang="en-IN" dirty="0" smtClean="0"/>
              <a:t>Poor hygiene</a:t>
            </a:r>
          </a:p>
          <a:p>
            <a:r>
              <a:rPr lang="en-IN" dirty="0" smtClean="0"/>
              <a:t>Poor access to health care</a:t>
            </a:r>
          </a:p>
          <a:p>
            <a:r>
              <a:rPr lang="en-IN" dirty="0" smtClean="0"/>
              <a:t>Rapid spread</a:t>
            </a:r>
          </a:p>
          <a:p>
            <a:endParaRPr lang="en-IN" dirty="0" smtClean="0"/>
          </a:p>
          <a:p>
            <a:r>
              <a:rPr lang="en-IN" dirty="0" smtClean="0"/>
              <a:t>Lack of primary prevention</a:t>
            </a:r>
          </a:p>
          <a:p>
            <a:r>
              <a:rPr lang="en-IN" dirty="0" smtClean="0"/>
              <a:t>Lack of secondary prevention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History </a:t>
            </a:r>
          </a:p>
          <a:p>
            <a:r>
              <a:rPr lang="en-US" dirty="0" smtClean="0"/>
              <a:t>Epidemiology </a:t>
            </a:r>
          </a:p>
          <a:p>
            <a:r>
              <a:rPr lang="en-US" dirty="0" smtClean="0"/>
              <a:t>Etiology </a:t>
            </a:r>
          </a:p>
          <a:p>
            <a:r>
              <a:rPr lang="en-US" dirty="0" err="1" smtClean="0"/>
              <a:t>Immunopathogenesis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Pathology </a:t>
            </a:r>
          </a:p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Diagnosis </a:t>
            </a:r>
          </a:p>
          <a:p>
            <a:r>
              <a:rPr lang="en-US" dirty="0" smtClean="0"/>
              <a:t>Treatment </a:t>
            </a:r>
          </a:p>
          <a:p>
            <a:r>
              <a:rPr lang="en-US" dirty="0" smtClean="0"/>
              <a:t>Prevention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environment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93247"/>
            <a:ext cx="7887632" cy="4923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Genetic susceptibility</a:t>
            </a:r>
          </a:p>
          <a:p>
            <a:pPr>
              <a:buFontTx/>
              <a:buChar char="-"/>
            </a:pPr>
            <a:r>
              <a:rPr lang="en-US" dirty="0" smtClean="0"/>
              <a:t>Exact pattern of </a:t>
            </a:r>
            <a:r>
              <a:rPr lang="en-US" dirty="0" err="1" smtClean="0"/>
              <a:t>inheritence</a:t>
            </a:r>
            <a:r>
              <a:rPr lang="en-US" dirty="0" smtClean="0"/>
              <a:t> not identified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 evidence: </a:t>
            </a:r>
          </a:p>
          <a:p>
            <a:pPr>
              <a:buFontTx/>
              <a:buChar char="-"/>
            </a:pP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Familial aggregation of cases – first described by </a:t>
            </a:r>
            <a:r>
              <a:rPr lang="en-US" dirty="0" err="1" smtClean="0"/>
              <a:t>Cheadle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Children whose parents had RF had 2.93 times increased risk</a:t>
            </a:r>
          </a:p>
          <a:p>
            <a:pPr lvl="1">
              <a:buFontTx/>
              <a:buChar char="-"/>
            </a:pPr>
            <a:r>
              <a:rPr lang="en-US" dirty="0" smtClean="0"/>
              <a:t>Studies in </a:t>
            </a:r>
            <a:r>
              <a:rPr lang="en-US" dirty="0" err="1" smtClean="0"/>
              <a:t>monozygotc</a:t>
            </a:r>
            <a:r>
              <a:rPr lang="en-US" dirty="0" smtClean="0"/>
              <a:t> twins – 6 times than in </a:t>
            </a:r>
            <a:r>
              <a:rPr lang="en-US" dirty="0" err="1" smtClean="0"/>
              <a:t>dizygotic</a:t>
            </a:r>
            <a:r>
              <a:rPr lang="en-US" dirty="0" smtClean="0"/>
              <a:t> twins</a:t>
            </a:r>
          </a:p>
          <a:p>
            <a:pPr lvl="1">
              <a:buFontTx/>
              <a:buChar char="-"/>
            </a:pPr>
            <a:r>
              <a:rPr lang="en-US" dirty="0" smtClean="0"/>
              <a:t>The heritability of RF is 60%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HLA-II (</a:t>
            </a:r>
            <a:r>
              <a:rPr lang="en-IN" dirty="0" err="1" smtClean="0"/>
              <a:t>Chr</a:t>
            </a:r>
            <a:r>
              <a:rPr lang="en-IN" dirty="0" smtClean="0"/>
              <a:t> 6) is the gene </a:t>
            </a:r>
            <a:r>
              <a:rPr lang="en-IN" dirty="0" smtClean="0">
                <a:solidFill>
                  <a:srgbClr val="C00000"/>
                </a:solidFill>
              </a:rPr>
              <a:t>most associated </a:t>
            </a:r>
            <a:r>
              <a:rPr lang="en-IN" dirty="0" smtClean="0"/>
              <a:t>with RF and development of RHD</a:t>
            </a:r>
          </a:p>
          <a:p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HLA-DR7 </a:t>
            </a:r>
            <a:r>
              <a:rPr lang="en-IN" dirty="0" smtClean="0"/>
              <a:t>mostly associated with progressive </a:t>
            </a:r>
            <a:r>
              <a:rPr lang="en-IN" dirty="0" err="1" smtClean="0"/>
              <a:t>valvular</a:t>
            </a:r>
            <a:r>
              <a:rPr lang="en-IN" dirty="0" smtClean="0"/>
              <a:t> lesions in RHD</a:t>
            </a:r>
          </a:p>
          <a:p>
            <a:r>
              <a:rPr lang="en-IN" dirty="0" smtClean="0"/>
              <a:t>HLA-DR53, HLA-DQA, HLA-DR4, HLA-DR9</a:t>
            </a:r>
          </a:p>
          <a:p>
            <a:pPr>
              <a:buNone/>
            </a:pPr>
            <a:r>
              <a:rPr lang="en-IN" dirty="0" smtClean="0"/>
              <a:t>(determines antigen presentation to T-cell receptors</a:t>
            </a:r>
            <a:r>
              <a:rPr lang="en-IN" dirty="0" smtClean="0"/>
              <a:t>)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TNF </a:t>
            </a:r>
            <a:r>
              <a:rPr lang="en-IN" dirty="0" smtClean="0"/>
              <a:t>alpha and TGF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endParaRPr lang="en-IN" dirty="0" smtClean="0"/>
          </a:p>
          <a:p>
            <a:r>
              <a:rPr lang="en-IN" dirty="0" smtClean="0"/>
              <a:t>Non HLA B cell antigen D8/17 is associated with increased susceptibility</a:t>
            </a:r>
            <a:endParaRPr lang="e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Components of Adaptive Immune Response</a:t>
            </a:r>
          </a:p>
          <a:p>
            <a:pPr marL="0" indent="0">
              <a:buNone/>
            </a:pPr>
            <a:r>
              <a:rPr lang="en-US" dirty="0" smtClean="0"/>
              <a:t>		CTLA </a:t>
            </a:r>
            <a:r>
              <a:rPr lang="en-US" dirty="0" smtClean="0"/>
              <a:t>4 in addition to HLA II</a:t>
            </a:r>
          </a:p>
          <a:p>
            <a:r>
              <a:rPr lang="en-US" dirty="0" smtClean="0"/>
              <a:t>Components of Innate Immune Response: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Ficolin</a:t>
            </a:r>
            <a:r>
              <a:rPr lang="en-US" dirty="0" smtClean="0"/>
              <a:t> </a:t>
            </a:r>
            <a:r>
              <a:rPr lang="en-US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		Mannose </a:t>
            </a:r>
            <a:r>
              <a:rPr lang="en-US" dirty="0" smtClean="0"/>
              <a:t>binding </a:t>
            </a:r>
            <a:r>
              <a:rPr lang="en-US" dirty="0" err="1" smtClean="0"/>
              <a:t>Lectin</a:t>
            </a:r>
            <a:r>
              <a:rPr lang="en-US" dirty="0" smtClean="0"/>
              <a:t> 2</a:t>
            </a:r>
          </a:p>
          <a:p>
            <a:pPr marL="0" indent="0">
              <a:buNone/>
            </a:pPr>
            <a:r>
              <a:rPr lang="en-US" dirty="0" smtClean="0"/>
              <a:t>		Receptor </a:t>
            </a:r>
            <a:r>
              <a:rPr lang="en-US" dirty="0" smtClean="0"/>
              <a:t>for </a:t>
            </a:r>
            <a:r>
              <a:rPr lang="en-US" dirty="0" err="1" smtClean="0"/>
              <a:t>Fc</a:t>
            </a:r>
            <a:r>
              <a:rPr lang="en-US" dirty="0" smtClean="0"/>
              <a:t> Fragments of </a:t>
            </a:r>
            <a:r>
              <a:rPr lang="en-US" dirty="0" err="1" smtClean="0"/>
              <a:t>IgG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Toll </a:t>
            </a:r>
            <a:r>
              <a:rPr lang="en-US" dirty="0" smtClean="0"/>
              <a:t>Like Receptor 2</a:t>
            </a:r>
          </a:p>
          <a:p>
            <a:r>
              <a:rPr lang="en-US" dirty="0" smtClean="0"/>
              <a:t>Cytokine Genes</a:t>
            </a:r>
          </a:p>
          <a:p>
            <a:pPr marL="0" indent="0">
              <a:buNone/>
            </a:pPr>
            <a:r>
              <a:rPr lang="en-US" dirty="0" smtClean="0"/>
              <a:t>		TNF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 and TGF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, IL 1 receptor A, IL – 10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 cell </a:t>
            </a:r>
            <a:r>
              <a:rPr lang="en-US" dirty="0" err="1" smtClean="0">
                <a:latin typeface="Times New Roman"/>
                <a:cs typeface="Times New Roman"/>
              </a:rPr>
              <a:t>alloantigens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880285" cy="59991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Immunopathogenesis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Molecular mimicry: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B-cell mediated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T- cell mediated</a:t>
            </a:r>
          </a:p>
          <a:p>
            <a:pPr>
              <a:buNone/>
            </a:pPr>
            <a:endParaRPr lang="en-US" dirty="0" smtClean="0"/>
          </a:p>
          <a:p>
            <a:r>
              <a:rPr lang="en-US" sz="2800" dirty="0" err="1" smtClean="0"/>
              <a:t>Superantigens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alternate hypothesis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Sharing of </a:t>
            </a:r>
            <a:r>
              <a:rPr lang="en-IN" dirty="0" err="1" smtClean="0"/>
              <a:t>epitopes</a:t>
            </a:r>
            <a:r>
              <a:rPr lang="en-IN" dirty="0" smtClean="0"/>
              <a:t> between host tissue and bacterial </a:t>
            </a:r>
            <a:r>
              <a:rPr lang="en-IN" dirty="0" smtClean="0"/>
              <a:t>antigens</a:t>
            </a:r>
          </a:p>
          <a:p>
            <a:endParaRPr lang="en-IN" dirty="0" smtClean="0"/>
          </a:p>
          <a:p>
            <a:r>
              <a:rPr lang="en-IN" sz="2400" b="1" dirty="0" smtClean="0">
                <a:solidFill>
                  <a:srgbClr val="FF0000"/>
                </a:solidFill>
              </a:rPr>
              <a:t>Kaplan et al(1965) </a:t>
            </a:r>
            <a:r>
              <a:rPr lang="en-IN" sz="2400" dirty="0" smtClean="0"/>
              <a:t>was the first to postulate molecular mimicry as the cause of RF by demonstrating  </a:t>
            </a:r>
            <a:r>
              <a:rPr lang="en-IN" sz="2400" dirty="0" err="1" smtClean="0"/>
              <a:t>Igs</a:t>
            </a:r>
            <a:r>
              <a:rPr lang="en-IN" sz="2400" dirty="0" smtClean="0"/>
              <a:t> and complement bound to cardiac tissue (in the absence of bacteria)  following streptococcal infection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 smtClean="0"/>
              <a:t>Cunningham reviewed the hypothesis of molecular mimicry</a:t>
            </a:r>
            <a:endParaRPr lang="en-IN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95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b="1" dirty="0" smtClean="0"/>
              <a:t> </a:t>
            </a:r>
            <a:r>
              <a:rPr lang="en-IN" dirty="0" smtClean="0"/>
              <a:t>Antibody (B cell) mediated</a:t>
            </a:r>
            <a:r>
              <a:rPr lang="en-IN" dirty="0" smtClean="0"/>
              <a:t>:</a:t>
            </a:r>
          </a:p>
          <a:p>
            <a:pPr>
              <a:buNone/>
            </a:pPr>
            <a:endParaRPr lang="en-IN" dirty="0" smtClean="0"/>
          </a:p>
          <a:p>
            <a:pPr marL="514350" indent="-514350">
              <a:buAutoNum type="arabicParenR"/>
            </a:pPr>
            <a:r>
              <a:rPr lang="en-IN" dirty="0" smtClean="0"/>
              <a:t>Recognition </a:t>
            </a:r>
            <a:r>
              <a:rPr lang="en-IN" dirty="0" smtClean="0"/>
              <a:t>of </a:t>
            </a:r>
            <a:r>
              <a:rPr lang="en-IN" dirty="0" err="1" smtClean="0">
                <a:solidFill>
                  <a:srgbClr val="FF0000"/>
                </a:solidFill>
              </a:rPr>
              <a:t>aminoacid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sequences</a:t>
            </a:r>
          </a:p>
          <a:p>
            <a:pPr marL="514350" indent="-514350">
              <a:buAutoNum type="arabicParenR"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2) Recognition of </a:t>
            </a:r>
            <a:r>
              <a:rPr lang="en-IN" dirty="0" smtClean="0">
                <a:solidFill>
                  <a:srgbClr val="FF0000"/>
                </a:solidFill>
              </a:rPr>
              <a:t>homologous non-identical </a:t>
            </a:r>
            <a:r>
              <a:rPr lang="en-IN" dirty="0" smtClean="0">
                <a:solidFill>
                  <a:srgbClr val="FF0000"/>
                </a:solidFill>
              </a:rPr>
              <a:t>amino acid </a:t>
            </a:r>
            <a:r>
              <a:rPr lang="en-IN" dirty="0" smtClean="0"/>
              <a:t>sequences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3) Recognition of </a:t>
            </a:r>
            <a:r>
              <a:rPr lang="en-IN" dirty="0" err="1" smtClean="0">
                <a:solidFill>
                  <a:srgbClr val="FF0000"/>
                </a:solidFill>
              </a:rPr>
              <a:t>epitopes</a:t>
            </a:r>
            <a:r>
              <a:rPr lang="en-IN" dirty="0" smtClean="0">
                <a:solidFill>
                  <a:srgbClr val="FF0000"/>
                </a:solidFill>
              </a:rPr>
              <a:t> on different molecules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2672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dirty="0" smtClean="0"/>
              <a:t>Cell mediated (T cell) : </a:t>
            </a:r>
            <a:endParaRPr lang="en-IN" dirty="0" smtClean="0"/>
          </a:p>
          <a:p>
            <a:pPr>
              <a:buNone/>
            </a:pPr>
            <a:endParaRPr lang="en-IN" dirty="0" smtClean="0"/>
          </a:p>
          <a:p>
            <a:pPr marL="514350" indent="-514350">
              <a:buAutoNum type="arabicParenR"/>
            </a:pPr>
            <a:r>
              <a:rPr lang="en-IN" dirty="0" smtClean="0"/>
              <a:t>By </a:t>
            </a:r>
            <a:r>
              <a:rPr lang="en-IN" dirty="0" smtClean="0"/>
              <a:t>antigen presentation to TCR </a:t>
            </a:r>
            <a:endParaRPr lang="en-IN" dirty="0" smtClean="0"/>
          </a:p>
          <a:p>
            <a:pPr marL="514350" indent="-514350">
              <a:buAutoNum type="arabicParenR"/>
            </a:pPr>
            <a:endParaRPr lang="en-IN" dirty="0" smtClean="0"/>
          </a:p>
          <a:p>
            <a:pPr marL="514350" indent="-514350">
              <a:buNone/>
            </a:pPr>
            <a:r>
              <a:rPr lang="en-IN" dirty="0" smtClean="0"/>
              <a:t>2</a:t>
            </a:r>
            <a:r>
              <a:rPr lang="en-IN" dirty="0" smtClean="0"/>
              <a:t>)   </a:t>
            </a:r>
            <a:r>
              <a:rPr lang="en-IN" dirty="0" err="1" smtClean="0">
                <a:solidFill>
                  <a:srgbClr val="FF0000"/>
                </a:solidFill>
              </a:rPr>
              <a:t>Epitope</a:t>
            </a:r>
            <a:r>
              <a:rPr lang="en-IN" dirty="0" smtClean="0">
                <a:solidFill>
                  <a:srgbClr val="FF0000"/>
                </a:solidFill>
              </a:rPr>
              <a:t> spreading </a:t>
            </a:r>
            <a:r>
              <a:rPr lang="en-IN" dirty="0" smtClean="0"/>
              <a:t>(</a:t>
            </a:r>
            <a:r>
              <a:rPr lang="en-IN" dirty="0" err="1" smtClean="0"/>
              <a:t>i.e</a:t>
            </a:r>
            <a:r>
              <a:rPr lang="en-IN" dirty="0" smtClean="0"/>
              <a:t> T cells recognize </a:t>
            </a:r>
            <a:r>
              <a:rPr lang="en-IN" dirty="0" err="1" smtClean="0"/>
              <a:t>epitopes</a:t>
            </a:r>
            <a:r>
              <a:rPr lang="en-IN" dirty="0" smtClean="0"/>
              <a:t> in other proteins with equal or more priority than the original bacterial </a:t>
            </a:r>
            <a:r>
              <a:rPr lang="en-IN" dirty="0" err="1" smtClean="0"/>
              <a:t>epitope</a:t>
            </a:r>
            <a:r>
              <a:rPr lang="en-IN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mediated injury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Antigens implicated, not definitely proved: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IN" dirty="0" smtClean="0"/>
              <a:t>?M protein </a:t>
            </a:r>
          </a:p>
          <a:p>
            <a:pPr>
              <a:buNone/>
            </a:pPr>
            <a:r>
              <a:rPr lang="en-IN" dirty="0" smtClean="0"/>
              <a:t>	-  group </a:t>
            </a:r>
            <a:r>
              <a:rPr lang="en-IN" dirty="0" smtClean="0"/>
              <a:t>A carbohydrate (N-acetyl </a:t>
            </a:r>
            <a:r>
              <a:rPr lang="en-IN" smtClean="0"/>
              <a:t>glucosamine)</a:t>
            </a:r>
            <a:endParaRPr lang="en-IN" dirty="0" smtClean="0"/>
          </a:p>
          <a:p>
            <a:r>
              <a:rPr lang="en-IN" dirty="0" smtClean="0"/>
              <a:t>Targets of antibody mediated injury: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  - myosin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	- </a:t>
            </a:r>
            <a:r>
              <a:rPr lang="en-IN" dirty="0" err="1" smtClean="0"/>
              <a:t>vimentin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IN" dirty="0" smtClean="0"/>
              <a:t>- </a:t>
            </a:r>
            <a:r>
              <a:rPr lang="en-IN" dirty="0" err="1" smtClean="0"/>
              <a:t>tropomyosin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	</a:t>
            </a:r>
            <a:r>
              <a:rPr lang="en-IN" dirty="0" smtClean="0"/>
              <a:t>- keratin </a:t>
            </a:r>
          </a:p>
          <a:p>
            <a:pPr>
              <a:buNone/>
            </a:pPr>
            <a:r>
              <a:rPr lang="en-IN" dirty="0" smtClean="0"/>
              <a:t>	</a:t>
            </a:r>
            <a:r>
              <a:rPr lang="en-IN" dirty="0" smtClean="0"/>
              <a:t>- </a:t>
            </a:r>
            <a:r>
              <a:rPr lang="en-IN" dirty="0" err="1" smtClean="0"/>
              <a:t>laminin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22098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14800"/>
                <a:gridCol w="4114800"/>
              </a:tblGrid>
              <a:tr h="467581">
                <a:tc>
                  <a:txBody>
                    <a:bodyPr/>
                    <a:lstStyle/>
                    <a:p>
                      <a:r>
                        <a:rPr lang="en-US" dirty="0" smtClean="0"/>
                        <a:t>GAS</a:t>
                      </a:r>
                      <a:r>
                        <a:rPr lang="en-US" baseline="0" dirty="0" smtClean="0"/>
                        <a:t> antigen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Target structure</a:t>
                      </a:r>
                      <a:endParaRPr lang="en-US" dirty="0"/>
                    </a:p>
                  </a:txBody>
                  <a:tcPr/>
                </a:tc>
              </a:tr>
              <a:tr h="807057">
                <a:tc>
                  <a:txBody>
                    <a:bodyPr/>
                    <a:lstStyle/>
                    <a:p>
                      <a:r>
                        <a:rPr lang="en-US" dirty="0" smtClean="0"/>
                        <a:t>Group A carbohydrate </a:t>
                      </a:r>
                      <a:r>
                        <a:rPr lang="en-US" dirty="0" err="1" smtClean="0"/>
                        <a:t>GlcNac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Laminin</a:t>
                      </a:r>
                      <a:r>
                        <a:rPr lang="en-US" dirty="0" smtClean="0"/>
                        <a:t>, laminar basement membrane</a:t>
                      </a:r>
                      <a:r>
                        <a:rPr lang="en-US" baseline="0" dirty="0" smtClean="0"/>
                        <a:t> and cardiac myosin</a:t>
                      </a:r>
                      <a:endParaRPr lang="en-US" dirty="0"/>
                    </a:p>
                  </a:txBody>
                  <a:tcPr/>
                </a:tc>
              </a:tr>
              <a:tr h="467581">
                <a:tc>
                  <a:txBody>
                    <a:bodyPr/>
                    <a:lstStyle/>
                    <a:p>
                      <a:r>
                        <a:rPr lang="en-US" dirty="0" smtClean="0"/>
                        <a:t>T cell : streptococcal M 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Cardiac myosin</a:t>
                      </a:r>
                      <a:endParaRPr lang="en-US" dirty="0"/>
                    </a:p>
                  </a:txBody>
                  <a:tcPr/>
                </a:tc>
              </a:tr>
              <a:tr h="467581">
                <a:tc>
                  <a:txBody>
                    <a:bodyPr/>
                    <a:lstStyle/>
                    <a:p>
                      <a:r>
                        <a:rPr lang="en-US" dirty="0" smtClean="0"/>
                        <a:t>Sydenham</a:t>
                      </a:r>
                      <a:r>
                        <a:rPr lang="en-US" baseline="0" dirty="0" smtClean="0"/>
                        <a:t> Chorea: </a:t>
                      </a:r>
                      <a:r>
                        <a:rPr lang="en-US" baseline="0" dirty="0" err="1" smtClean="0"/>
                        <a:t>GlcNac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Dopamine receptors and </a:t>
                      </a:r>
                      <a:r>
                        <a:rPr lang="en-US" dirty="0" err="1" smtClean="0"/>
                        <a:t>tubulin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810000"/>
            <a:ext cx="7696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theme of  molecular </a:t>
            </a:r>
            <a:r>
              <a:rPr lang="en-US" dirty="0" err="1" smtClean="0"/>
              <a:t>mimcry</a:t>
            </a:r>
            <a:r>
              <a:rPr lang="en-US" dirty="0" smtClean="0"/>
              <a:t> – recognition of intracellular biomarker antigens like cardiac myosin and </a:t>
            </a:r>
            <a:r>
              <a:rPr lang="en-US" dirty="0" err="1" smtClean="0"/>
              <a:t>tubulin</a:t>
            </a:r>
            <a:r>
              <a:rPr lang="en-US" dirty="0" smtClean="0"/>
              <a:t>, while </a:t>
            </a:r>
            <a:r>
              <a:rPr lang="en-US" dirty="0" err="1" smtClean="0"/>
              <a:t>targetting</a:t>
            </a:r>
            <a:r>
              <a:rPr lang="en-US" dirty="0" smtClean="0"/>
              <a:t> extracellular membrane antigens- </a:t>
            </a:r>
            <a:r>
              <a:rPr lang="en-US" dirty="0" err="1" smtClean="0"/>
              <a:t>laminin</a:t>
            </a:r>
            <a:r>
              <a:rPr lang="en-US" dirty="0" smtClean="0"/>
              <a:t> or dopamine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Rheumatic fever is –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inflammatory systemic disease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triggered by Group A Streptococcus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(non-</a:t>
            </a:r>
            <a:r>
              <a:rPr lang="en-US" dirty="0" err="1" smtClean="0"/>
              <a:t>suppurative</a:t>
            </a:r>
            <a:r>
              <a:rPr lang="en-US" dirty="0" smtClean="0"/>
              <a:t> complication)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genetically predisposed individuals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Leading cause of </a:t>
            </a:r>
            <a:r>
              <a:rPr lang="en-US" i="1" dirty="0" smtClean="0"/>
              <a:t>acquired</a:t>
            </a:r>
            <a:r>
              <a:rPr lang="en-US" dirty="0" smtClean="0"/>
              <a:t> heart disease in children and young adult worldwide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200" dirty="0" err="1" smtClean="0"/>
              <a:t>Immunopathogenesis</a:t>
            </a:r>
            <a:r>
              <a:rPr lang="en-US" sz="3200" dirty="0" smtClean="0"/>
              <a:t> – a two hit hypothesis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IN" dirty="0" smtClean="0"/>
              <a:t>1. Auto-Abs </a:t>
            </a:r>
            <a:r>
              <a:rPr lang="en-IN" dirty="0" smtClean="0"/>
              <a:t>home in, damage and inflame the valve endothelium (? </a:t>
            </a:r>
            <a:r>
              <a:rPr lang="en-IN" dirty="0" err="1" smtClean="0"/>
              <a:t>Laminin</a:t>
            </a:r>
            <a:r>
              <a:rPr lang="en-IN" dirty="0" smtClean="0"/>
              <a:t>)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Complement</a:t>
            </a:r>
            <a:r>
              <a:rPr lang="en-IN" dirty="0" smtClean="0"/>
              <a:t> mediated injury takes over 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Upregulation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</a:t>
            </a:r>
            <a:r>
              <a:rPr lang="en-IN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VCAM-1 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 on endothelial surface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2. T </a:t>
            </a:r>
            <a:r>
              <a:rPr lang="en-IN" dirty="0" smtClean="0"/>
              <a:t>cell mediated extensive injury and tissue infiltration via VCAM-1</a:t>
            </a:r>
          </a:p>
          <a:p>
            <a:pPr>
              <a:buNone/>
            </a:pPr>
            <a:r>
              <a:rPr lang="en-IN" dirty="0" smtClean="0"/>
              <a:t> (</a:t>
            </a:r>
            <a:r>
              <a:rPr lang="en-IN" dirty="0" err="1" smtClean="0"/>
              <a:t>Epitope</a:t>
            </a:r>
            <a:r>
              <a:rPr lang="en-IN" dirty="0" smtClean="0"/>
              <a:t> spreading – </a:t>
            </a:r>
            <a:r>
              <a:rPr lang="en-IN" dirty="0" err="1" smtClean="0"/>
              <a:t>vimentin</a:t>
            </a:r>
            <a:r>
              <a:rPr lang="en-IN" dirty="0" smtClean="0"/>
              <a:t>, myosin, ? </a:t>
            </a:r>
            <a:r>
              <a:rPr lang="en-IN" dirty="0" err="1" smtClean="0"/>
              <a:t>Ags</a:t>
            </a:r>
            <a:r>
              <a:rPr lang="en-IN" dirty="0" smtClean="0"/>
              <a:t> on VICs)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CD4+ TH1 </a:t>
            </a:r>
            <a:r>
              <a:rPr lang="en-IN" dirty="0" smtClean="0"/>
              <a:t>mediated </a:t>
            </a:r>
            <a:r>
              <a:rPr lang="en-IN" dirty="0" err="1" smtClean="0"/>
              <a:t>granulomatous</a:t>
            </a:r>
            <a:r>
              <a:rPr lang="en-IN" dirty="0" smtClean="0"/>
              <a:t> inflammation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IFN gamma and TNF alpha </a:t>
            </a:r>
            <a:r>
              <a:rPr lang="en-IN" dirty="0" smtClean="0"/>
              <a:t>mediated fibrosis, Low IL4 production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err="1" smtClean="0"/>
              <a:t>Neovascularization</a:t>
            </a:r>
            <a:r>
              <a:rPr lang="en-IN" dirty="0" smtClean="0"/>
              <a:t>, persistence of inflammation &amp; scarring </a:t>
            </a:r>
            <a:endParaRPr lang="en-IN" sz="3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819400" y="19050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2819400" y="25146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819400" y="31242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19400" y="40386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819400" y="46482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819400" y="5257800"/>
            <a:ext cx="1524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371" y="533400"/>
            <a:ext cx="8332033" cy="5949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38166"/>
            <a:ext cx="8392333" cy="5815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Superantigens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They are </a:t>
            </a:r>
            <a:r>
              <a:rPr lang="en-IN" dirty="0" err="1" smtClean="0"/>
              <a:t>glycoproteins</a:t>
            </a:r>
            <a:r>
              <a:rPr lang="en-IN" dirty="0" smtClean="0"/>
              <a:t> found on bacterial cell wall that promote the binding of MHC Class II with TCRs </a:t>
            </a:r>
            <a:r>
              <a:rPr lang="en-IN" dirty="0" smtClean="0"/>
              <a:t>--- </a:t>
            </a:r>
            <a:r>
              <a:rPr lang="en-IN" dirty="0" smtClean="0"/>
              <a:t>thus inciting T-cell activation and release of </a:t>
            </a:r>
            <a:r>
              <a:rPr lang="en-IN" dirty="0" err="1" smtClean="0"/>
              <a:t>cytotoxins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rgbClr val="002060"/>
                </a:solidFill>
              </a:rPr>
              <a:t>Streptococcal </a:t>
            </a:r>
            <a:r>
              <a:rPr lang="en-IN" dirty="0" err="1" smtClean="0">
                <a:solidFill>
                  <a:srgbClr val="002060"/>
                </a:solidFill>
              </a:rPr>
              <a:t>pyrogen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exotoxin</a:t>
            </a:r>
            <a:r>
              <a:rPr lang="en-IN" dirty="0" smtClean="0"/>
              <a:t>– a possible </a:t>
            </a:r>
            <a:r>
              <a:rPr lang="en-IN" dirty="0" smtClean="0"/>
              <a:t>culprit - May </a:t>
            </a:r>
            <a:r>
              <a:rPr lang="en-IN" dirty="0" smtClean="0"/>
              <a:t>explain the systemic inflammatory changes</a:t>
            </a:r>
          </a:p>
          <a:p>
            <a:pPr>
              <a:buNone/>
            </a:pP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IN" dirty="0" smtClean="0"/>
              <a:t>Over the past 5 years an </a:t>
            </a:r>
            <a:r>
              <a:rPr lang="en-IN" dirty="0" smtClean="0">
                <a:solidFill>
                  <a:srgbClr val="FF0000"/>
                </a:solidFill>
              </a:rPr>
              <a:t>M protein N-terminal domain </a:t>
            </a:r>
            <a:r>
              <a:rPr lang="en-IN" dirty="0" smtClean="0"/>
              <a:t>has been noted to </a:t>
            </a:r>
            <a:r>
              <a:rPr lang="en-IN" dirty="0" smtClean="0">
                <a:solidFill>
                  <a:srgbClr val="FF0000"/>
                </a:solidFill>
              </a:rPr>
              <a:t>bind to the CB3 region of Collagen </a:t>
            </a:r>
            <a:r>
              <a:rPr lang="en-IN" dirty="0" smtClean="0"/>
              <a:t>type IV</a:t>
            </a:r>
            <a:r>
              <a:rPr lang="en-IN" dirty="0" smtClean="0"/>
              <a:t>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IN" dirty="0" smtClean="0"/>
              <a:t>an </a:t>
            </a:r>
            <a:r>
              <a:rPr lang="en-IN" dirty="0" smtClean="0"/>
              <a:t>antibody and immune </a:t>
            </a:r>
            <a:r>
              <a:rPr lang="en-IN" dirty="0" smtClean="0"/>
              <a:t>response against </a:t>
            </a:r>
            <a:r>
              <a:rPr lang="en-IN" dirty="0" smtClean="0">
                <a:solidFill>
                  <a:srgbClr val="FF0000"/>
                </a:solidFill>
              </a:rPr>
              <a:t>collagen and surrounding ground tissue</a:t>
            </a:r>
            <a:r>
              <a:rPr lang="en-IN" dirty="0" smtClean="0"/>
              <a:t>.</a:t>
            </a:r>
          </a:p>
          <a:p>
            <a:endParaRPr lang="en-IN" dirty="0" smtClean="0">
              <a:solidFill>
                <a:srgbClr val="FF0000"/>
              </a:solidFill>
            </a:endParaRPr>
          </a:p>
          <a:p>
            <a:r>
              <a:rPr lang="en-IN" dirty="0" smtClean="0"/>
              <a:t>These Abs </a:t>
            </a:r>
            <a:r>
              <a:rPr lang="en-IN" dirty="0" smtClean="0">
                <a:solidFill>
                  <a:srgbClr val="002060"/>
                </a:solidFill>
              </a:rPr>
              <a:t>do not bind to the M </a:t>
            </a:r>
            <a:r>
              <a:rPr lang="en-IN" dirty="0" smtClean="0"/>
              <a:t>protein -  </a:t>
            </a:r>
            <a:r>
              <a:rPr lang="en-IN" dirty="0" smtClean="0"/>
              <a:t>thus refuting the “Molecular Mimicry” theory</a:t>
            </a:r>
          </a:p>
          <a:p>
            <a:endParaRPr lang="en-IN" dirty="0" smtClean="0"/>
          </a:p>
          <a:p>
            <a:r>
              <a:rPr lang="en-IN" dirty="0" smtClean="0"/>
              <a:t>similar </a:t>
            </a:r>
            <a:r>
              <a:rPr lang="en-IN" dirty="0" smtClean="0"/>
              <a:t>to the collagen related inflammation seen in </a:t>
            </a:r>
            <a:r>
              <a:rPr lang="en-IN" dirty="0" err="1" smtClean="0"/>
              <a:t>Alports</a:t>
            </a:r>
            <a:r>
              <a:rPr lang="en-IN" dirty="0" smtClean="0"/>
              <a:t> syndrome &amp; </a:t>
            </a:r>
            <a:r>
              <a:rPr lang="en-IN" dirty="0" err="1" smtClean="0"/>
              <a:t>Goodpastures</a:t>
            </a:r>
            <a:r>
              <a:rPr lang="en-IN" dirty="0" smtClean="0"/>
              <a:t> syndrome.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352800" y="2362200"/>
            <a:ext cx="304800" cy="3048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1722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err="1" smtClean="0"/>
              <a:t>Rajendra</a:t>
            </a:r>
            <a:r>
              <a:rPr lang="en-IN" i="1" dirty="0" smtClean="0"/>
              <a:t> </a:t>
            </a:r>
            <a:r>
              <a:rPr lang="en-IN" i="1" dirty="0" err="1" smtClean="0"/>
              <a:t>Tandon</a:t>
            </a:r>
            <a:r>
              <a:rPr lang="en-IN" i="1" dirty="0" smtClean="0"/>
              <a:t> et al. Revisiting the </a:t>
            </a:r>
            <a:r>
              <a:rPr lang="en-IN" i="1" dirty="0" smtClean="0"/>
              <a:t>pathogenesis of </a:t>
            </a:r>
            <a:r>
              <a:rPr lang="en-IN" i="1" dirty="0" smtClean="0"/>
              <a:t>rheumatic fever and  </a:t>
            </a:r>
            <a:r>
              <a:rPr lang="en-IN" i="1" dirty="0" err="1" smtClean="0"/>
              <a:t>carditis</a:t>
            </a:r>
            <a:r>
              <a:rPr lang="en-IN" i="1" dirty="0" smtClean="0"/>
              <a:t>. Nat Rev Cardio, Mar 2013</a:t>
            </a:r>
            <a:r>
              <a:rPr lang="en-IN" b="1" i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Predominantly </a:t>
            </a:r>
            <a:r>
              <a:rPr lang="en-US" dirty="0" err="1" smtClean="0"/>
              <a:t>endothlelial</a:t>
            </a:r>
            <a:r>
              <a:rPr lang="en-US" dirty="0" smtClean="0"/>
              <a:t> disease with inflammation and damage to the collagen and connective tissue</a:t>
            </a:r>
          </a:p>
          <a:p>
            <a:endParaRPr lang="en-US" dirty="0" smtClean="0"/>
          </a:p>
          <a:p>
            <a:r>
              <a:rPr lang="en-US" dirty="0" err="1" smtClean="0"/>
              <a:t>Generalised</a:t>
            </a:r>
            <a:r>
              <a:rPr lang="en-US" dirty="0" smtClean="0"/>
              <a:t> </a:t>
            </a:r>
            <a:r>
              <a:rPr lang="en-US" dirty="0" err="1" smtClean="0"/>
              <a:t>vasculitis</a:t>
            </a:r>
            <a:endParaRPr lang="en-US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Carditis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Hallmark – </a:t>
            </a:r>
            <a:r>
              <a:rPr lang="en-US" dirty="0" err="1" smtClean="0"/>
              <a:t>Aschoff</a:t>
            </a:r>
            <a:r>
              <a:rPr lang="en-US" dirty="0" smtClean="0"/>
              <a:t> bodies</a:t>
            </a:r>
          </a:p>
          <a:p>
            <a:r>
              <a:rPr lang="en-US" dirty="0" smtClean="0"/>
              <a:t>Found in all layers- </a:t>
            </a:r>
            <a:r>
              <a:rPr lang="en-US" dirty="0" err="1" smtClean="0"/>
              <a:t>endocardium</a:t>
            </a:r>
            <a:r>
              <a:rPr lang="en-US" dirty="0" smtClean="0"/>
              <a:t>, myocardium and pericardium</a:t>
            </a:r>
          </a:p>
          <a:p>
            <a:endParaRPr lang="en-US" dirty="0"/>
          </a:p>
        </p:txBody>
      </p:sp>
      <p:pic>
        <p:nvPicPr>
          <p:cNvPr id="128002" name="Picture 2" descr="Image result for aschoff b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352800"/>
            <a:ext cx="5662500" cy="2876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Aschoff</a:t>
            </a:r>
            <a:r>
              <a:rPr lang="en-US" dirty="0" smtClean="0"/>
              <a:t>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Around </a:t>
            </a:r>
            <a:r>
              <a:rPr lang="en-US" dirty="0" smtClean="0"/>
              <a:t>1-2mm</a:t>
            </a:r>
          </a:p>
          <a:p>
            <a:r>
              <a:rPr lang="en-US" dirty="0" smtClean="0"/>
              <a:t>Lymphocytes</a:t>
            </a:r>
            <a:r>
              <a:rPr lang="en-US" dirty="0" smtClean="0"/>
              <a:t>, macrophages, </a:t>
            </a:r>
            <a:r>
              <a:rPr lang="en-US" dirty="0" smtClean="0"/>
              <a:t> </a:t>
            </a:r>
            <a:r>
              <a:rPr lang="en-US" dirty="0" err="1" smtClean="0"/>
              <a:t>Anitschkow</a:t>
            </a:r>
            <a:r>
              <a:rPr lang="en-US" dirty="0" smtClean="0"/>
              <a:t> cells and giant cells (</a:t>
            </a:r>
            <a:r>
              <a:rPr lang="en-US" dirty="0" err="1" smtClean="0"/>
              <a:t>Aschoff</a:t>
            </a:r>
            <a:r>
              <a:rPr lang="en-US" dirty="0" smtClean="0"/>
              <a:t> cells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myocytes</a:t>
            </a:r>
            <a:endParaRPr lang="en-US" dirty="0" smtClean="0"/>
          </a:p>
          <a:p>
            <a:r>
              <a:rPr lang="en-US" dirty="0" err="1" smtClean="0"/>
              <a:t>Perivascular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Goes through various stages</a:t>
            </a: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Fibrinoid</a:t>
            </a:r>
            <a:r>
              <a:rPr lang="en-IN" dirty="0" smtClean="0">
                <a:solidFill>
                  <a:srgbClr val="002060"/>
                </a:solidFill>
              </a:rPr>
              <a:t>/</a:t>
            </a:r>
            <a:r>
              <a:rPr lang="en-IN" dirty="0" err="1" smtClean="0">
                <a:solidFill>
                  <a:srgbClr val="002060"/>
                </a:solidFill>
              </a:rPr>
              <a:t>Exudative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stage (2-3 weeks) </a:t>
            </a: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Granuloma</a:t>
            </a:r>
            <a:r>
              <a:rPr lang="en-IN" dirty="0" smtClean="0">
                <a:solidFill>
                  <a:srgbClr val="002060"/>
                </a:solidFill>
              </a:rPr>
              <a:t>/Proliferative </a:t>
            </a:r>
            <a:r>
              <a:rPr lang="en-IN" dirty="0" smtClean="0">
                <a:solidFill>
                  <a:srgbClr val="002060"/>
                </a:solidFill>
              </a:rPr>
              <a:t>stage(1-6months</a:t>
            </a:r>
            <a:r>
              <a:rPr lang="en-IN" dirty="0" smtClean="0">
                <a:solidFill>
                  <a:srgbClr val="002060"/>
                </a:solidFill>
              </a:rPr>
              <a:t>)       </a:t>
            </a:r>
            <a:endParaRPr lang="en-IN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 smtClean="0">
                <a:solidFill>
                  <a:srgbClr val="002060"/>
                </a:solidFill>
              </a:rPr>
              <a:t>Perivascular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scarring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Anitschkow</a:t>
            </a:r>
            <a:r>
              <a:rPr lang="en-US" dirty="0" smtClean="0"/>
              <a:t> </a:t>
            </a:r>
            <a:r>
              <a:rPr lang="en-US" dirty="0" smtClean="0"/>
              <a:t>cells- caterpillar nucleus – giant macrophages</a:t>
            </a:r>
          </a:p>
          <a:p>
            <a:r>
              <a:rPr lang="en-US" dirty="0" err="1" smtClean="0"/>
              <a:t>Aschoff</a:t>
            </a:r>
            <a:r>
              <a:rPr lang="en-US" dirty="0" smtClean="0"/>
              <a:t> cells – coalition of </a:t>
            </a:r>
            <a:r>
              <a:rPr lang="en-US" dirty="0" err="1" smtClean="0"/>
              <a:t>Anitschkow</a:t>
            </a:r>
            <a:r>
              <a:rPr lang="en-US" dirty="0" smtClean="0"/>
              <a:t> cells</a:t>
            </a:r>
          </a:p>
          <a:p>
            <a:endParaRPr lang="en-US" dirty="0"/>
          </a:p>
        </p:txBody>
      </p:sp>
      <p:pic>
        <p:nvPicPr>
          <p:cNvPr id="152578" name="Picture 2" descr="Image result for aschoff body"/>
          <p:cNvPicPr>
            <a:picLocks noChangeAspect="1" noChangeArrowheads="1"/>
          </p:cNvPicPr>
          <p:nvPr/>
        </p:nvPicPr>
        <p:blipFill>
          <a:blip r:embed="rId2"/>
          <a:srcRect l="17500" t="43333" r="42500" b="16667"/>
          <a:stretch>
            <a:fillRect/>
          </a:stretch>
        </p:blipFill>
        <p:spPr bwMode="auto">
          <a:xfrm>
            <a:off x="4953000" y="41148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</a:t>
            </a:r>
            <a:r>
              <a:rPr lang="en-US" dirty="0" err="1" smtClean="0"/>
              <a:t>Callum’s</a:t>
            </a:r>
            <a:r>
              <a:rPr lang="en-US" dirty="0" smtClean="0"/>
              <a:t> patch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648200" cy="47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6172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McCallum’s patch: Gross finding of </a:t>
            </a:r>
            <a:r>
              <a:rPr lang="en-US" dirty="0" err="1" smtClean="0"/>
              <a:t>endocardial</a:t>
            </a:r>
            <a:r>
              <a:rPr lang="en-US" dirty="0" smtClean="0"/>
              <a:t> thickening in the posterior wall of LA due to inflammation as well as ‘jet’-trauma</a:t>
            </a:r>
            <a:endParaRPr lang="en-US" dirty="0"/>
          </a:p>
        </p:txBody>
      </p:sp>
      <p:pic>
        <p:nvPicPr>
          <p:cNvPr id="153602" name="Picture 2" descr="An external file that holds a picture, illustration, etc.&#10;Object name is HV-11-71-g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0" y="1295400"/>
            <a:ext cx="405765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Rheumatic </a:t>
            </a:r>
            <a:r>
              <a:rPr lang="en-US" dirty="0" err="1" smtClean="0"/>
              <a:t>verrucae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600"/>
          </a:xfrm>
        </p:spPr>
        <p:txBody>
          <a:bodyPr>
            <a:normAutofit/>
          </a:bodyPr>
          <a:lstStyle/>
          <a:p>
            <a:endParaRPr lang="en-IN" b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98318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Epidemiology - Disease trend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four patterns of incidence of rheumatic fe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0"/>
            <a:ext cx="720810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CNS - CHOREA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IN" dirty="0" smtClean="0"/>
              <a:t>Disseminated </a:t>
            </a:r>
            <a:r>
              <a:rPr lang="en-IN" dirty="0" err="1" smtClean="0"/>
              <a:t>meningoencephalitis</a:t>
            </a:r>
            <a:r>
              <a:rPr lang="en-IN" dirty="0" smtClean="0"/>
              <a:t> affecting basal ganglia, caudate nucleus, </a:t>
            </a:r>
            <a:r>
              <a:rPr lang="en-IN" dirty="0" err="1" smtClean="0"/>
              <a:t>putamen</a:t>
            </a:r>
            <a:r>
              <a:rPr lang="en-IN" dirty="0" smtClean="0"/>
              <a:t>, internal capsule and cerebellum</a:t>
            </a:r>
          </a:p>
          <a:p>
            <a:pPr>
              <a:buFont typeface="Wingdings" pitchFamily="2" charset="2"/>
              <a:buChar char="§"/>
            </a:pPr>
            <a:endParaRPr lang="en-IN" b="1" dirty="0" smtClean="0"/>
          </a:p>
          <a:p>
            <a:pPr>
              <a:buFont typeface="Wingdings" pitchFamily="2" charset="2"/>
              <a:buChar char="§"/>
            </a:pPr>
            <a:r>
              <a:rPr lang="en-IN" b="1" dirty="0" err="1" smtClean="0"/>
              <a:t>Obliterative</a:t>
            </a:r>
            <a:r>
              <a:rPr lang="en-IN" b="1" dirty="0" smtClean="0"/>
              <a:t> endarteritis </a:t>
            </a:r>
            <a:r>
              <a:rPr lang="en-IN" dirty="0" smtClean="0"/>
              <a:t>of cerebral and </a:t>
            </a:r>
            <a:r>
              <a:rPr lang="en-IN" dirty="0" err="1" smtClean="0"/>
              <a:t>meningeal</a:t>
            </a:r>
            <a:r>
              <a:rPr lang="en-IN" dirty="0" smtClean="0"/>
              <a:t> small vessels</a:t>
            </a:r>
          </a:p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err="1" smtClean="0"/>
              <a:t>Perivascular</a:t>
            </a:r>
            <a:r>
              <a:rPr lang="en-IN" dirty="0" smtClean="0"/>
              <a:t> inflammation and </a:t>
            </a:r>
            <a:r>
              <a:rPr lang="en-IN" dirty="0" err="1" smtClean="0"/>
              <a:t>petechial</a:t>
            </a:r>
            <a:r>
              <a:rPr lang="en-IN" dirty="0" smtClean="0"/>
              <a:t> haemorrhage</a:t>
            </a:r>
          </a:p>
          <a:p>
            <a:pPr>
              <a:buFont typeface="Wingdings" pitchFamily="2" charset="2"/>
              <a:buChar char="§"/>
            </a:pPr>
            <a:endParaRPr lang="en-IN" dirty="0" smtClean="0"/>
          </a:p>
          <a:p>
            <a:pPr>
              <a:buFont typeface="Wingdings" pitchFamily="2" charset="2"/>
              <a:buChar char="§"/>
            </a:pPr>
            <a:r>
              <a:rPr lang="en-IN" dirty="0" smtClean="0"/>
              <a:t>Grossly normal brain tissue</a:t>
            </a:r>
          </a:p>
          <a:p>
            <a:pPr marL="0" indent="0">
              <a:buNone/>
            </a:pP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ARTHRITIS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sz="2800" dirty="0" smtClean="0"/>
              <a:t>Endothelial inflammation of the </a:t>
            </a:r>
            <a:r>
              <a:rPr lang="en-IN" sz="2800" dirty="0" err="1" smtClean="0"/>
              <a:t>synovia</a:t>
            </a:r>
            <a:endParaRPr lang="en-IN" sz="2800" dirty="0" smtClean="0"/>
          </a:p>
          <a:p>
            <a:pPr>
              <a:buFont typeface="Wingdings" pitchFamily="2" charset="2"/>
              <a:buChar char="§"/>
            </a:pPr>
            <a:r>
              <a:rPr lang="en-IN" sz="2800" dirty="0" err="1" smtClean="0"/>
              <a:t>Fibrinoid</a:t>
            </a:r>
            <a:r>
              <a:rPr lang="en-IN" sz="2800" dirty="0" smtClean="0"/>
              <a:t> </a:t>
            </a:r>
            <a:r>
              <a:rPr lang="en-IN" sz="2800" dirty="0" err="1" smtClean="0"/>
              <a:t>granuloma</a:t>
            </a:r>
            <a:r>
              <a:rPr lang="en-IN" sz="2800" dirty="0" smtClean="0"/>
              <a:t>, </a:t>
            </a:r>
            <a:r>
              <a:rPr lang="en-IN" sz="2800" dirty="0" err="1" smtClean="0"/>
              <a:t>edema</a:t>
            </a:r>
            <a:r>
              <a:rPr lang="en-IN" sz="2800" dirty="0" smtClean="0"/>
              <a:t> and diffuse inflammation.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Lasts for around 2-3 weeks</a:t>
            </a:r>
          </a:p>
          <a:p>
            <a:pPr>
              <a:buFont typeface="Wingdings" pitchFamily="2" charset="2"/>
              <a:buChar char="§"/>
            </a:pPr>
            <a:r>
              <a:rPr lang="en-IN" sz="2800" dirty="0" smtClean="0"/>
              <a:t> No permanent damage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SUBCUTANEOUS NODULE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IN" sz="2800" dirty="0" smtClean="0"/>
              <a:t>Central zone of necrosis surrounded by surrounded by </a:t>
            </a:r>
            <a:r>
              <a:rPr lang="en-IN" sz="2800" dirty="0" err="1" smtClean="0"/>
              <a:t>histiocytes</a:t>
            </a:r>
            <a:r>
              <a:rPr lang="en-IN" sz="2800" dirty="0" smtClean="0"/>
              <a:t> and fibroblasts along with </a:t>
            </a:r>
            <a:r>
              <a:rPr lang="en-IN" sz="2800" dirty="0" err="1" smtClean="0"/>
              <a:t>perivascular</a:t>
            </a:r>
            <a:r>
              <a:rPr lang="en-IN" sz="2800" dirty="0" smtClean="0"/>
              <a:t> inflammation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IN" sz="2800" dirty="0" err="1" smtClean="0"/>
              <a:t>Induration</a:t>
            </a:r>
            <a:r>
              <a:rPr lang="en-IN" sz="2800" dirty="0" smtClean="0"/>
              <a:t> occurs principally due to </a:t>
            </a:r>
            <a:r>
              <a:rPr lang="en-IN" sz="2800" dirty="0" err="1" smtClean="0"/>
              <a:t>perivascular</a:t>
            </a:r>
            <a:r>
              <a:rPr lang="en-IN" sz="2800" dirty="0" smtClean="0"/>
              <a:t> oozing of plasma and cells into connective </a:t>
            </a:r>
            <a:r>
              <a:rPr lang="en-IN" sz="2800" dirty="0" smtClean="0"/>
              <a:t>tissue.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800" dirty="0" smtClean="0"/>
              <a:t>Do </a:t>
            </a:r>
            <a:r>
              <a:rPr lang="en-US" sz="2800" dirty="0" smtClean="0"/>
              <a:t>not exhibit the </a:t>
            </a:r>
            <a:r>
              <a:rPr lang="en-US" sz="2800" dirty="0" err="1" smtClean="0"/>
              <a:t>pallisading</a:t>
            </a:r>
            <a:r>
              <a:rPr lang="en-US" sz="2800" dirty="0" smtClean="0"/>
              <a:t> pattern of RA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169270"/>
            <a:ext cx="2786082" cy="268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6" name="Picture 2" descr="Image result for subcutaneous nodule in rheumatic fever pathology"/>
          <p:cNvPicPr>
            <a:picLocks noChangeAspect="1" noChangeArrowheads="1"/>
          </p:cNvPicPr>
          <p:nvPr/>
        </p:nvPicPr>
        <p:blipFill>
          <a:blip r:embed="rId3"/>
          <a:srcRect l="12539" t="23173" r="14734" b="16702"/>
          <a:stretch>
            <a:fillRect/>
          </a:stretch>
        </p:blipFill>
        <p:spPr bwMode="auto">
          <a:xfrm>
            <a:off x="609600" y="4114800"/>
            <a:ext cx="4419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ERYTHEMA MARGINATUM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Dermal inflammation with minimal </a:t>
            </a:r>
            <a:r>
              <a:rPr lang="en-IN" dirty="0" err="1" smtClean="0"/>
              <a:t>keratinocyte</a:t>
            </a:r>
            <a:r>
              <a:rPr lang="en-IN" dirty="0" smtClean="0"/>
              <a:t> necrosis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9970" t="21846" r="6848"/>
          <a:stretch>
            <a:fillRect/>
          </a:stretch>
        </p:blipFill>
        <p:spPr bwMode="auto">
          <a:xfrm rot="16200000">
            <a:off x="2393161" y="2864639"/>
            <a:ext cx="2986078" cy="362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3581400"/>
            <a:ext cx="7772400" cy="1362075"/>
          </a:xfrm>
        </p:spPr>
        <p:txBody>
          <a:bodyPr/>
          <a:lstStyle/>
          <a:p>
            <a:pPr algn="r"/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Image result for SIR DUCKETT JO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4480" cy="3352800"/>
          </a:xfrm>
          <a:prstGeom prst="rect">
            <a:avLst/>
          </a:prstGeom>
          <a:noFill/>
        </p:spPr>
      </p:pic>
      <p:pic>
        <p:nvPicPr>
          <p:cNvPr id="8" name="Picture 7" descr="dj criter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" y="5133734"/>
            <a:ext cx="9135751" cy="172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Duckett</a:t>
            </a:r>
            <a:r>
              <a:rPr lang="en-US" dirty="0" smtClean="0"/>
              <a:t> Jones criteria, 1944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219200"/>
          <a:ext cx="8077201" cy="54406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83270"/>
                <a:gridCol w="4193931"/>
              </a:tblGrid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400" dirty="0" smtClean="0"/>
                        <a:t>MAJOR</a:t>
                      </a:r>
                      <a:r>
                        <a:rPr lang="en-US" sz="2400" baseline="0" dirty="0" smtClean="0"/>
                        <a:t> MANIFESTATIONS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MINOR</a:t>
                      </a:r>
                    </a:p>
                    <a:p>
                      <a:r>
                        <a:rPr lang="en-US" sz="2400" dirty="0" smtClean="0"/>
                        <a:t>MANIFESTATION</a:t>
                      </a:r>
                    </a:p>
                  </a:txBody>
                  <a:tcPr/>
                </a:tc>
              </a:tr>
              <a:tr h="458161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000" dirty="0" err="1" smtClean="0"/>
                        <a:t>Carditis</a:t>
                      </a:r>
                      <a:endParaRPr lang="en-US" sz="2000" dirty="0" smtClean="0"/>
                    </a:p>
                    <a:p>
                      <a:pPr marL="457200" indent="-4572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Arthralgia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457200" indent="-4572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000" dirty="0" smtClean="0"/>
                        <a:t>Chorea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en-US" sz="2000" dirty="0" smtClean="0"/>
                        <a:t>Subcutaneous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None/>
                      </a:pPr>
                      <a:r>
                        <a:rPr lang="en-US" sz="2000" baseline="0" dirty="0" smtClean="0"/>
                        <a:t>         Nodules</a:t>
                      </a:r>
                    </a:p>
                    <a:p>
                      <a:pPr marL="457200" indent="-457200">
                        <a:lnSpc>
                          <a:spcPct val="150000"/>
                        </a:lnSpc>
                        <a:buNone/>
                      </a:pPr>
                      <a:r>
                        <a:rPr lang="en-US" sz="2000" baseline="0" dirty="0" smtClean="0"/>
                        <a:t>5.     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H/O Of Previous Definitive RF Or RHD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1.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Fever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2.Abdominal Pain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3.Precordial Pain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4.Rashes( </a:t>
                      </a:r>
                      <a:r>
                        <a:rPr lang="en-US" dirty="0" err="1" smtClean="0"/>
                        <a:t>Erythema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Marginatum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5.Epistaxis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6.Pulmonary Findings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7.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Lab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Findings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A.ECG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B.Microcytic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Anaemia</a:t>
                      </a:r>
                      <a:endParaRPr lang="en-US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C.Elevated</a:t>
                      </a:r>
                      <a:r>
                        <a:rPr lang="en-US" dirty="0" smtClean="0"/>
                        <a:t> TLC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err="1" smtClean="0"/>
                        <a:t>D.Raised</a:t>
                      </a:r>
                      <a:r>
                        <a:rPr lang="en-US" dirty="0" smtClean="0"/>
                        <a:t> ESR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Jones criteria, 1956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686800" cy="47244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343400"/>
                <a:gridCol w="4343400"/>
              </a:tblGrid>
              <a:tr h="5761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MAJOR MANIFESTATION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MINOR MANIFESTATION</a:t>
                      </a:r>
                      <a:endParaRPr lang="en-US" sz="2400" dirty="0"/>
                    </a:p>
                  </a:txBody>
                  <a:tcPr/>
                </a:tc>
              </a:tr>
              <a:tr h="414825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1.Carditis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2.Polyarthritis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3. Chorea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4.Subcutaneous Nodules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5.Erythema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Marginatum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1.</a:t>
                      </a:r>
                      <a:r>
                        <a:rPr lang="en-US" sz="2000" dirty="0" smtClean="0"/>
                        <a:t>Fever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2.Arthralgia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3.Prolonged Pr Interval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4.Increased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ESR,CRP</a:t>
                      </a:r>
                      <a:r>
                        <a:rPr lang="en-US" sz="2000" dirty="0" smtClean="0"/>
                        <a:t> Or </a:t>
                      </a:r>
                      <a:r>
                        <a:rPr lang="en-US" sz="2000" dirty="0" err="1" smtClean="0"/>
                        <a:t>Leukocytosis</a:t>
                      </a:r>
                      <a:endParaRPr lang="en-US" sz="20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5.Previous H/O  Of </a:t>
                      </a:r>
                      <a:r>
                        <a:rPr lang="en-US" sz="2000" dirty="0" err="1" smtClean="0"/>
                        <a:t>Rf</a:t>
                      </a:r>
                      <a:r>
                        <a:rPr lang="en-US" sz="2000" dirty="0" smtClean="0"/>
                        <a:t> Or </a:t>
                      </a:r>
                      <a:r>
                        <a:rPr lang="en-US" sz="2000" dirty="0" err="1" smtClean="0"/>
                        <a:t>Rhd</a:t>
                      </a:r>
                      <a:endParaRPr lang="en-US" sz="20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6.Evidence Of </a:t>
                      </a:r>
                      <a:r>
                        <a:rPr lang="en-US" sz="2000" dirty="0" err="1" smtClean="0"/>
                        <a:t>Preceeding</a:t>
                      </a:r>
                      <a:r>
                        <a:rPr lang="en-US" sz="2000" dirty="0" smtClean="0"/>
                        <a:t> Beta Hemolytic Streptococcal Infection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Jones criteria, 1965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1600200"/>
          <a:ext cx="8229600" cy="28803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MAJOR MANIFESTATION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MINOR</a:t>
                      </a:r>
                      <a:r>
                        <a:rPr lang="en-US" sz="2400" baseline="0" dirty="0" smtClean="0"/>
                        <a:t> MANIFESTATION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1.CARDITIS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2.POLYARTHRITIS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3. CHOREA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4.SUBCUTANEOUS NODULES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5.ERYTHEMA</a:t>
                      </a:r>
                      <a:r>
                        <a:rPr lang="en-US" sz="1800" baseline="0" dirty="0" smtClean="0"/>
                        <a:t> MARGINATUM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1.</a:t>
                      </a:r>
                      <a:r>
                        <a:rPr lang="en-US" sz="1800" dirty="0" smtClean="0"/>
                        <a:t>FEVER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2.ARTHRALGIA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3.PROLONGED PR INTERVAL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4.INCREASED ESR,CRP OR LEUKOCYTOSIS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5.PREVIOUS H/O OF RF OR RHD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lus 5"/>
          <p:cNvSpPr/>
          <p:nvPr/>
        </p:nvSpPr>
        <p:spPr>
          <a:xfrm>
            <a:off x="4191000" y="4495800"/>
            <a:ext cx="609600" cy="533400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103674"/>
            <a:ext cx="75438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Supporting Evidence Of 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	</a:t>
            </a:r>
            <a:r>
              <a:rPr lang="en-US" dirty="0" err="1" smtClean="0"/>
              <a:t>Preceeding</a:t>
            </a:r>
            <a:r>
              <a:rPr lang="en-US" dirty="0" smtClean="0"/>
              <a:t> Streptococcal Infection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	H/O Recent Scarlet Fever;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	Positive Throat C/S For Group A Streptococcus;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    	Increased ASO </a:t>
            </a:r>
            <a:r>
              <a:rPr lang="en-US" dirty="0" err="1" smtClean="0"/>
              <a:t>Titre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Jones criteria update,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MAJOR MANIFESTATION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MINOR MANIFESTATION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1.CARDITIS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2.POLYARTHRITIS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3. CHOREA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4.SUBCUTANEOUS NODULES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5.ERYTHEMA</a:t>
                      </a:r>
                      <a:r>
                        <a:rPr lang="en-US" sz="1800" baseline="0" dirty="0" smtClean="0"/>
                        <a:t> MARGINATUM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1.FEVER</a:t>
                      </a:r>
                      <a:endParaRPr lang="en-US" sz="1800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2.ARTHRALGIA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3.PROLONGED PR INTERVAL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4.LAB FINDINGS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800" dirty="0" smtClean="0"/>
                        <a:t>ELEVATED</a:t>
                      </a:r>
                      <a:r>
                        <a:rPr lang="en-US" sz="1800" baseline="0" dirty="0" smtClean="0"/>
                        <a:t> ACUTE PHASE REACTANTS,</a:t>
                      </a:r>
                      <a:r>
                        <a:rPr lang="en-US" sz="1800" dirty="0" smtClean="0"/>
                        <a:t>INCREASED ESR,CRP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380672"/>
            <a:ext cx="83058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Supporting Evidence Of </a:t>
            </a:r>
            <a:r>
              <a:rPr lang="en-US" dirty="0" err="1" smtClean="0"/>
              <a:t>Preceeding</a:t>
            </a:r>
            <a:r>
              <a:rPr lang="en-US" dirty="0" smtClean="0"/>
              <a:t> Streptococcal Infection: </a:t>
            </a:r>
          </a:p>
          <a:p>
            <a:r>
              <a:rPr lang="en-US" dirty="0" smtClean="0"/>
              <a:t>		Positive Throat C/S For Group A Streptococcus </a:t>
            </a:r>
          </a:p>
          <a:p>
            <a:r>
              <a:rPr lang="en-US" dirty="0"/>
              <a:t>	</a:t>
            </a:r>
            <a:r>
              <a:rPr lang="en-US" dirty="0" smtClean="0"/>
              <a:t>	Rapid Antigen Test</a:t>
            </a:r>
          </a:p>
          <a:p>
            <a:r>
              <a:rPr lang="en-US" dirty="0" smtClean="0"/>
              <a:t>		Elevated or Rising Streptococcal Antibody </a:t>
            </a:r>
            <a:r>
              <a:rPr lang="en-US" dirty="0" err="1" smtClean="0"/>
              <a:t>Titre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Evolution of Jones criteria</a:t>
            </a:r>
            <a:endParaRPr lang="en-US" sz="3200" dirty="0"/>
          </a:p>
        </p:txBody>
      </p:sp>
      <p:pic>
        <p:nvPicPr>
          <p:cNvPr id="5" name="Content Placeholder 4" descr="jones chang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762000"/>
            <a:ext cx="8610600" cy="6096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f worldwide incidence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235003" cy="5181600"/>
          </a:xfrm>
        </p:spPr>
      </p:pic>
      <p:sp>
        <p:nvSpPr>
          <p:cNvPr id="5" name="TextBox 4"/>
          <p:cNvSpPr txBox="1"/>
          <p:nvPr/>
        </p:nvSpPr>
        <p:spPr>
          <a:xfrm>
            <a:off x="381000" y="838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WORLD WIDE INCIDENCE 1970-1990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477000"/>
            <a:ext cx="845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Seckeler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Hoke</a:t>
            </a:r>
            <a:r>
              <a:rPr lang="en-US" sz="1200" i="1" dirty="0" smtClean="0"/>
              <a:t>: The worldwide epidemiology of acute rheumatic fever and rheumatic heart disease; Clinical Epidemiology, 2011</a:t>
            </a:r>
            <a:endParaRPr lang="en-US" sz="1200" i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Concerns with Jones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not cover – recurrence of RF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   indolent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   chorea</a:t>
            </a:r>
          </a:p>
          <a:p>
            <a:r>
              <a:rPr lang="en-US" dirty="0" err="1" smtClean="0"/>
              <a:t>Underdiagnosis</a:t>
            </a:r>
            <a:r>
              <a:rPr lang="en-US" dirty="0" smtClean="0"/>
              <a:t> in endemic area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</a:t>
            </a:r>
            <a:r>
              <a:rPr lang="en-US" dirty="0" smtClean="0"/>
              <a:t>2002-2003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4167"/>
          <a:stretch>
            <a:fillRect/>
          </a:stretch>
        </p:blipFill>
        <p:spPr bwMode="auto">
          <a:xfrm>
            <a:off x="228600" y="1676400"/>
            <a:ext cx="853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44444"/>
          <a:stretch>
            <a:fillRect/>
          </a:stretch>
        </p:blipFill>
        <p:spPr bwMode="auto">
          <a:xfrm>
            <a:off x="228600" y="11430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0771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2015 AHA revision of Jones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4" descr="http://i0.wp.com/dranupamjena.com/wp-content/uploads/2015/05/CRI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8741240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risk:   </a:t>
            </a:r>
            <a:r>
              <a:rPr lang="en-US" i="1" dirty="0" smtClean="0">
                <a:solidFill>
                  <a:srgbClr val="FF0000"/>
                </a:solidFill>
              </a:rPr>
              <a:t>ARF</a:t>
            </a:r>
            <a:r>
              <a:rPr lang="en-US" i="1" dirty="0" smtClean="0"/>
              <a:t> incidence </a:t>
            </a:r>
            <a:r>
              <a:rPr lang="en-US" dirty="0" smtClean="0">
                <a:solidFill>
                  <a:srgbClr val="FF0000"/>
                </a:solidFill>
              </a:rPr>
              <a:t>&lt;2/100,000 </a:t>
            </a:r>
            <a:r>
              <a:rPr lang="en-US" dirty="0" smtClean="0"/>
              <a:t>school aged children (</a:t>
            </a:r>
            <a:r>
              <a:rPr lang="en-US" dirty="0" smtClean="0">
                <a:solidFill>
                  <a:srgbClr val="FF0000"/>
                </a:solidFill>
              </a:rPr>
              <a:t>age 5-14 years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or  </a:t>
            </a:r>
            <a:r>
              <a:rPr lang="en-US" dirty="0" smtClean="0">
                <a:solidFill>
                  <a:srgbClr val="FF0000"/>
                </a:solidFill>
              </a:rPr>
              <a:t>all age </a:t>
            </a:r>
            <a:r>
              <a:rPr lang="en-US" i="1" dirty="0" smtClean="0"/>
              <a:t>prevalence of </a:t>
            </a:r>
            <a:r>
              <a:rPr lang="en-US" i="1" dirty="0" smtClean="0">
                <a:solidFill>
                  <a:srgbClr val="FF0000"/>
                </a:solidFill>
              </a:rPr>
              <a:t>RHD</a:t>
            </a:r>
            <a:r>
              <a:rPr lang="en-US" i="1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&lt;1 per 1000 </a:t>
            </a:r>
            <a:r>
              <a:rPr lang="en-US" dirty="0" smtClean="0"/>
              <a:t>population per year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For all</a:t>
            </a:r>
            <a:r>
              <a:rPr lang="en-US" dirty="0" smtClean="0">
                <a:solidFill>
                  <a:srgbClr val="FFFF00"/>
                </a:solidFill>
              </a:rPr>
              <a:t> patient populations with evidence of</a:t>
            </a:r>
            <a:r>
              <a:rPr lang="en-US" b="1" dirty="0" smtClean="0">
                <a:solidFill>
                  <a:srgbClr val="FFFF00"/>
                </a:solidFill>
              </a:rPr>
              <a:t> preceding GAS infection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Diagnosis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b="1" dirty="0" smtClean="0">
                <a:solidFill>
                  <a:srgbClr val="FFFF00"/>
                </a:solidFill>
              </a:rPr>
              <a:t>INITIAL</a:t>
            </a:r>
            <a:r>
              <a:rPr lang="en-US" dirty="0" smtClean="0">
                <a:solidFill>
                  <a:srgbClr val="FFFF00"/>
                </a:solidFill>
              </a:rPr>
              <a:t> ARF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         2 </a:t>
            </a:r>
            <a:r>
              <a:rPr lang="en-US" dirty="0">
                <a:solidFill>
                  <a:srgbClr val="FFFF00"/>
                </a:solidFill>
              </a:rPr>
              <a:t>Major manifestations </a:t>
            </a:r>
            <a:r>
              <a:rPr lang="en-US" dirty="0" smtClean="0">
                <a:solidFill>
                  <a:srgbClr val="FFFF00"/>
                </a:solidFill>
              </a:rPr>
              <a:t>	or 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                1 </a:t>
            </a:r>
            <a:r>
              <a:rPr lang="en-US" dirty="0">
                <a:solidFill>
                  <a:srgbClr val="FFFF00"/>
                </a:solidFill>
              </a:rPr>
              <a:t>major +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2 minor </a:t>
            </a:r>
            <a:r>
              <a:rPr lang="en-US" dirty="0" smtClean="0">
                <a:solidFill>
                  <a:srgbClr val="FFFF00"/>
                </a:solidFill>
              </a:rPr>
              <a:t>manifestations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Diagnosis: </a:t>
            </a:r>
            <a:r>
              <a:rPr lang="en-US" b="1" dirty="0" smtClean="0">
                <a:solidFill>
                  <a:srgbClr val="FFFF00"/>
                </a:solidFill>
              </a:rPr>
              <a:t>RECURRENT </a:t>
            </a:r>
            <a:r>
              <a:rPr lang="en-US" dirty="0" smtClean="0">
                <a:solidFill>
                  <a:srgbClr val="FFFF00"/>
                </a:solidFill>
              </a:rPr>
              <a:t>ARF</a:t>
            </a:r>
            <a:r>
              <a:rPr lang="en-US" dirty="0">
                <a:solidFill>
                  <a:srgbClr val="FFFF00"/>
                </a:solidFill>
              </a:rPr>
              <a:t>: 2 Major </a:t>
            </a:r>
            <a:r>
              <a:rPr lang="en-US" dirty="0" smtClean="0">
                <a:solidFill>
                  <a:srgbClr val="FFFF00"/>
                </a:solidFill>
              </a:rPr>
              <a:t>	or 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                1 </a:t>
            </a:r>
            <a:r>
              <a:rPr lang="en-US" dirty="0">
                <a:solidFill>
                  <a:srgbClr val="FFFF00"/>
                </a:solidFill>
              </a:rPr>
              <a:t>major </a:t>
            </a:r>
            <a:r>
              <a:rPr lang="en-US" dirty="0" smtClean="0">
                <a:solidFill>
                  <a:srgbClr val="FFFF00"/>
                </a:solidFill>
              </a:rPr>
              <a:t>+ 2 </a:t>
            </a:r>
            <a:r>
              <a:rPr lang="en-US" dirty="0">
                <a:solidFill>
                  <a:srgbClr val="FFFF00"/>
                </a:solidFill>
              </a:rPr>
              <a:t>minor </a:t>
            </a:r>
            <a:r>
              <a:rPr lang="en-US" dirty="0" smtClean="0">
                <a:solidFill>
                  <a:srgbClr val="FFFF00"/>
                </a:solidFill>
              </a:rPr>
              <a:t>	or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                3 </a:t>
            </a:r>
            <a:r>
              <a:rPr lang="en-US" dirty="0">
                <a:solidFill>
                  <a:srgbClr val="FFFF00"/>
                </a:solidFill>
              </a:rPr>
              <a:t>minor</a:t>
            </a:r>
          </a:p>
        </p:txBody>
      </p:sp>
      <p:pic>
        <p:nvPicPr>
          <p:cNvPr id="8" name="Picture 4" descr="http://i0.wp.com/dranupamjena.com/wp-content/uploads/2015/05/CRIT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71137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 interval 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524000"/>
            <a:ext cx="4191000" cy="528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r interval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8600"/>
            <a:ext cx="4038600" cy="1371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800600" y="228600"/>
            <a:ext cx="1295400" cy="662940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152400"/>
            <a:ext cx="4038600" cy="67056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1676400"/>
            <a:ext cx="220980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u="sng" dirty="0" smtClean="0"/>
              <a:t>PR interval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Age wise upper </a:t>
            </a:r>
            <a:r>
              <a:rPr lang="en-US" dirty="0" smtClean="0"/>
              <a:t>limit in children</a:t>
            </a:r>
          </a:p>
          <a:p>
            <a:r>
              <a:rPr lang="en-US" dirty="0" smtClean="0"/>
              <a:t> </a:t>
            </a:r>
            <a:r>
              <a:rPr lang="en-US" dirty="0" smtClean="0"/>
              <a:t>0.16 if &lt;12 yr</a:t>
            </a:r>
          </a:p>
          <a:p>
            <a:r>
              <a:rPr lang="en-US" dirty="0" smtClean="0"/>
              <a:t> 0.18 if &gt;12 yr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Used when </a:t>
            </a:r>
            <a:r>
              <a:rPr lang="en-US" dirty="0" err="1" smtClean="0"/>
              <a:t>carditis</a:t>
            </a:r>
            <a:r>
              <a:rPr lang="en-US" dirty="0" smtClean="0"/>
              <a:t> is not a major criterion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5867400"/>
            <a:ext cx="2514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Park MK: Pediatric Cardiology for Practitioners, 4th ed. St Louis, Mosby, 2002, and </a:t>
            </a:r>
            <a:r>
              <a:rPr lang="en-US" sz="1100" i="1" dirty="0" err="1"/>
              <a:t>Davignon</a:t>
            </a:r>
            <a:r>
              <a:rPr lang="en-US" sz="1100" i="1" dirty="0"/>
              <a:t> A et al: Normal ECG standards for infants and children. </a:t>
            </a:r>
            <a:r>
              <a:rPr lang="en-US" sz="1100" i="1" dirty="0" err="1"/>
              <a:t>Pediatr</a:t>
            </a:r>
            <a:r>
              <a:rPr lang="en-US" sz="1100" i="1" dirty="0"/>
              <a:t> </a:t>
            </a:r>
            <a:r>
              <a:rPr lang="en-US" sz="1100" i="1" dirty="0" err="1"/>
              <a:t>Cardiol</a:t>
            </a:r>
            <a:r>
              <a:rPr lang="en-US" sz="1100" i="1" dirty="0"/>
              <a:t> 1979; 1:123–131.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181600"/>
            <a:ext cx="7772400" cy="1362075"/>
          </a:xfrm>
        </p:spPr>
        <p:txBody>
          <a:bodyPr/>
          <a:lstStyle/>
          <a:p>
            <a:r>
              <a:rPr lang="en-US" dirty="0" smtClean="0"/>
              <a:t>			clinical features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linical features clipart"/>
          <p:cNvPicPr>
            <a:picLocks noChangeAspect="1" noChangeArrowheads="1"/>
          </p:cNvPicPr>
          <p:nvPr/>
        </p:nvPicPr>
        <p:blipFill>
          <a:blip r:embed="rId2"/>
          <a:srcRect l="20000" t="4444" r="20833" b="26667"/>
          <a:stretch>
            <a:fillRect/>
          </a:stretch>
        </p:blipFill>
        <p:spPr bwMode="auto">
          <a:xfrm>
            <a:off x="0" y="152400"/>
            <a:ext cx="5410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Precipitating event : Streptococcal </a:t>
            </a:r>
            <a:r>
              <a:rPr lang="en-US" dirty="0" err="1" smtClean="0"/>
              <a:t>pharyngitis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Latent period :    2 to 3 weeks</a:t>
            </a:r>
          </a:p>
          <a:p>
            <a:pPr>
              <a:buNone/>
            </a:pPr>
            <a:r>
              <a:rPr lang="en-US" dirty="0" smtClean="0"/>
              <a:t>Asymptomatic GAS infection: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1/3</a:t>
            </a:r>
            <a:r>
              <a:rPr lang="en-US" baseline="30000" dirty="0" smtClean="0"/>
              <a:t>rd</a:t>
            </a:r>
            <a:r>
              <a:rPr lang="en-US" dirty="0" smtClean="0"/>
              <a:t> of patients with ARF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58% of patients in outbreak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00200" y="4876800"/>
            <a:ext cx="6248400" cy="1752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0" y="5257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    Drawback of using primary   prevention with antibiotics alone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    Need for vaccination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criteria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f ww prev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13" y="1600200"/>
            <a:ext cx="8728710" cy="4419600"/>
          </a:xfrm>
        </p:spPr>
      </p:pic>
      <p:sp>
        <p:nvSpPr>
          <p:cNvPr id="5" name="TextBox 4"/>
          <p:cNvSpPr txBox="1"/>
          <p:nvPr/>
        </p:nvSpPr>
        <p:spPr>
          <a:xfrm>
            <a:off x="533400" y="685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WORLDWIDE INCIDENCE 1990-2011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Carditis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serious manifestation</a:t>
            </a:r>
          </a:p>
          <a:p>
            <a:r>
              <a:rPr lang="en-US" dirty="0" smtClean="0"/>
              <a:t>Early manifestation- 2 weeks of onset </a:t>
            </a:r>
          </a:p>
          <a:p>
            <a:r>
              <a:rPr lang="en-US" dirty="0" smtClean="0"/>
              <a:t>Incidence: 40-91%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3505200"/>
          <a:ext cx="3429000" cy="238760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714500"/>
                <a:gridCol w="1714500"/>
              </a:tblGrid>
              <a:tr h="436880">
                <a:tc>
                  <a:txBody>
                    <a:bodyPr/>
                    <a:lstStyle/>
                    <a:p>
                      <a:r>
                        <a:rPr lang="en-US" dirty="0" smtClean="0"/>
                        <a:t>Age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Incidence with 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attack</a:t>
                      </a:r>
                      <a:endParaRPr lang="en-US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r>
                        <a:rPr lang="en-US" dirty="0" smtClean="0"/>
                        <a:t>&lt;3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90-92%</a:t>
                      </a:r>
                      <a:endParaRPr lang="en-US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r>
                        <a:rPr lang="en-US" dirty="0" smtClean="0"/>
                        <a:t>3-6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r>
                        <a:rPr lang="en-US" dirty="0" smtClean="0"/>
                        <a:t>14-17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436880">
                <a:tc>
                  <a:txBody>
                    <a:bodyPr/>
                    <a:lstStyle/>
                    <a:p>
                      <a:r>
                        <a:rPr lang="en-US" dirty="0" smtClean="0"/>
                        <a:t>adults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305800" cy="6172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Pancarditis</a:t>
            </a:r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en-US" i="1" dirty="0" err="1" smtClean="0"/>
              <a:t>Myocarditis</a:t>
            </a:r>
            <a:r>
              <a:rPr lang="en-US" i="1" dirty="0" smtClean="0"/>
              <a:t> , in the absence of </a:t>
            </a:r>
            <a:r>
              <a:rPr lang="en-US" i="1" dirty="0" err="1" smtClean="0"/>
              <a:t>valvulitis</a:t>
            </a:r>
            <a:r>
              <a:rPr lang="en-US" i="1" dirty="0" smtClean="0"/>
              <a:t> is unlikely to be rheumatic in origin </a:t>
            </a:r>
          </a:p>
          <a:p>
            <a:pPr>
              <a:buNone/>
            </a:pPr>
            <a:endParaRPr lang="en-US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28600" y="2133600"/>
          <a:ext cx="89154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Pericarditis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953000"/>
          </a:xfrm>
        </p:spPr>
        <p:txBody>
          <a:bodyPr/>
          <a:lstStyle/>
          <a:p>
            <a:pPr lvl="3"/>
            <a:r>
              <a:rPr lang="en-US" dirty="0" smtClean="0"/>
              <a:t> 6-15</a:t>
            </a:r>
            <a:r>
              <a:rPr lang="en-US" dirty="0" smtClean="0"/>
              <a:t>% of those who have </a:t>
            </a:r>
            <a:r>
              <a:rPr lang="en-US" dirty="0" smtClean="0"/>
              <a:t>rheumatic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 lvl="3"/>
            <a:r>
              <a:rPr lang="en-US" dirty="0" smtClean="0"/>
              <a:t> </a:t>
            </a:r>
            <a:r>
              <a:rPr lang="en-US" dirty="0" smtClean="0"/>
              <a:t>transient pericardial rub</a:t>
            </a:r>
          </a:p>
          <a:p>
            <a:pPr lvl="3"/>
            <a:r>
              <a:rPr lang="en-US" dirty="0" smtClean="0"/>
              <a:t>usually </a:t>
            </a:r>
            <a:r>
              <a:rPr lang="en-US" dirty="0" smtClean="0"/>
              <a:t>result in mild </a:t>
            </a:r>
            <a:r>
              <a:rPr lang="en-US" dirty="0" smtClean="0"/>
              <a:t>effusion</a:t>
            </a:r>
          </a:p>
          <a:p>
            <a:pPr lvl="3"/>
            <a:r>
              <a:rPr lang="en-US" dirty="0" smtClean="0"/>
              <a:t>Designate severe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 lvl="3"/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5842" name="Picture 2" descr="Image result for bread and butter pericarditis"/>
          <p:cNvPicPr>
            <a:picLocks noChangeAspect="1" noChangeArrowheads="1"/>
          </p:cNvPicPr>
          <p:nvPr/>
        </p:nvPicPr>
        <p:blipFill>
          <a:blip r:embed="rId3"/>
          <a:srcRect l="63247"/>
          <a:stretch>
            <a:fillRect/>
          </a:stretch>
        </p:blipFill>
        <p:spPr bwMode="auto">
          <a:xfrm>
            <a:off x="3505200" y="3581400"/>
            <a:ext cx="1638296" cy="2971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Bread and butter </a:t>
            </a:r>
            <a:r>
              <a:rPr lang="en-US" dirty="0" err="1" smtClean="0"/>
              <a:t>pericarditis</a:t>
            </a:r>
            <a:endParaRPr lang="en-US" dirty="0"/>
          </a:p>
        </p:txBody>
      </p:sp>
      <p:pic>
        <p:nvPicPr>
          <p:cNvPr id="35844" name="Picture 4" descr="Image result for bread and butter pericarditis"/>
          <p:cNvPicPr>
            <a:picLocks noChangeAspect="1" noChangeArrowheads="1"/>
          </p:cNvPicPr>
          <p:nvPr/>
        </p:nvPicPr>
        <p:blipFill>
          <a:blip r:embed="rId3"/>
          <a:srcRect r="36538"/>
          <a:stretch>
            <a:fillRect/>
          </a:stretch>
        </p:blipFill>
        <p:spPr bwMode="auto">
          <a:xfrm>
            <a:off x="990600" y="3581400"/>
            <a:ext cx="2514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Myocarditis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Clinical </a:t>
            </a:r>
            <a:r>
              <a:rPr lang="en-US" dirty="0" smtClean="0"/>
              <a:t>evidence:</a:t>
            </a:r>
          </a:p>
          <a:p>
            <a:r>
              <a:rPr lang="en-US" dirty="0"/>
              <a:t>	</a:t>
            </a:r>
            <a:r>
              <a:rPr lang="en-US" dirty="0" smtClean="0"/>
              <a:t>	soft S1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cardiomegaly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S3 gallop</a:t>
            </a:r>
          </a:p>
          <a:p>
            <a:r>
              <a:rPr lang="en-US" dirty="0"/>
              <a:t>	</a:t>
            </a:r>
            <a:r>
              <a:rPr lang="en-US" dirty="0" smtClean="0"/>
              <a:t>	conduction abnormalities</a:t>
            </a:r>
          </a:p>
          <a:p>
            <a:r>
              <a:rPr lang="en-US" dirty="0"/>
              <a:t>	</a:t>
            </a:r>
            <a:r>
              <a:rPr lang="en-US" dirty="0" smtClean="0"/>
              <a:t>	congestive heart failure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rheumatic </a:t>
            </a:r>
            <a:r>
              <a:rPr lang="en-US" dirty="0" err="1" smtClean="0"/>
              <a:t>myocarditis</a:t>
            </a:r>
            <a:r>
              <a:rPr lang="en-US" dirty="0" smtClean="0"/>
              <a:t> exist??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 </a:t>
            </a: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)</a:t>
            </a:r>
            <a:r>
              <a:rPr lang="en-US" dirty="0"/>
              <a:t> absence of increase in markers of myocardial damage </a:t>
            </a:r>
            <a:r>
              <a:rPr lang="en-US" dirty="0" smtClean="0"/>
              <a:t>-CK-MB, </a:t>
            </a:r>
            <a:r>
              <a:rPr lang="en-US" dirty="0" err="1" smtClean="0"/>
              <a:t>trop</a:t>
            </a:r>
            <a:r>
              <a:rPr lang="en-US" dirty="0" smtClean="0"/>
              <a:t> I , 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 </a:t>
            </a:r>
            <a:r>
              <a:rPr lang="en-US" i="1" dirty="0"/>
              <a:t>(ii)</a:t>
            </a:r>
            <a:r>
              <a:rPr lang="en-US" dirty="0"/>
              <a:t> normal left ventricular systolic function and myocardial contractility by </a:t>
            </a:r>
            <a:r>
              <a:rPr lang="en-US" dirty="0" smtClean="0"/>
              <a:t>ECHO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 </a:t>
            </a:r>
            <a:r>
              <a:rPr lang="en-US" i="1" dirty="0"/>
              <a:t>(iii)</a:t>
            </a:r>
            <a:r>
              <a:rPr lang="en-US" dirty="0"/>
              <a:t> radionuclide studies using technetium pyrophosphate scanning and </a:t>
            </a:r>
            <a:r>
              <a:rPr lang="en-US" dirty="0" err="1"/>
              <a:t>indium</a:t>
            </a:r>
            <a:r>
              <a:rPr lang="en-US" baseline="30000" dirty="0" err="1"/>
              <a:t>III</a:t>
            </a:r>
            <a:r>
              <a:rPr lang="en-US" dirty="0"/>
              <a:t> </a:t>
            </a:r>
            <a:r>
              <a:rPr lang="en-US" dirty="0" err="1"/>
              <a:t>labelled</a:t>
            </a:r>
            <a:r>
              <a:rPr lang="en-US" dirty="0"/>
              <a:t> </a:t>
            </a:r>
            <a:r>
              <a:rPr lang="en-US" dirty="0" err="1"/>
              <a:t>anticardiac</a:t>
            </a:r>
            <a:r>
              <a:rPr lang="en-US" dirty="0"/>
              <a:t> </a:t>
            </a:r>
            <a:r>
              <a:rPr lang="en-US" dirty="0" err="1"/>
              <a:t>myocin</a:t>
            </a:r>
            <a:r>
              <a:rPr lang="en-US" dirty="0"/>
              <a:t> </a:t>
            </a:r>
            <a:r>
              <a:rPr lang="en-US" dirty="0" err="1"/>
              <a:t>Fab</a:t>
            </a:r>
            <a:r>
              <a:rPr lang="en-US" dirty="0"/>
              <a:t> (FAB) do not indicate presence of myocardial </a:t>
            </a:r>
            <a:r>
              <a:rPr lang="en-US" dirty="0" smtClean="0"/>
              <a:t>damage</a:t>
            </a:r>
          </a:p>
          <a:p>
            <a:pPr>
              <a:buNone/>
            </a:pPr>
            <a:endParaRPr lang="en-US" baseline="30000" dirty="0"/>
          </a:p>
          <a:p>
            <a:pPr>
              <a:buNone/>
            </a:pPr>
            <a:r>
              <a:rPr lang="en-US" i="1" dirty="0" smtClean="0"/>
              <a:t>(iv</a:t>
            </a:r>
            <a:r>
              <a:rPr lang="en-US" i="1" dirty="0"/>
              <a:t>)</a:t>
            </a:r>
            <a:r>
              <a:rPr lang="en-US" dirty="0"/>
              <a:t> myocardial biopsy studies have not been able to identify the presence of </a:t>
            </a:r>
            <a:r>
              <a:rPr lang="en-US" dirty="0" err="1" smtClean="0"/>
              <a:t>myocarditis</a:t>
            </a:r>
            <a:endParaRPr lang="en-US" dirty="0" smtClean="0"/>
          </a:p>
          <a:p>
            <a:pPr>
              <a:buNone/>
            </a:pP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i="1" dirty="0" smtClean="0"/>
              <a:t>(v)</a:t>
            </a:r>
            <a:r>
              <a:rPr lang="en-US" dirty="0" smtClean="0"/>
              <a:t> normalization of heart size and disappearance of congestive failure following MVR/AVR in patients deteriorating in spite of aggressive medical management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  <a:r>
              <a:rPr lang="en-US" i="1" dirty="0" smtClean="0"/>
              <a:t>(vi)</a:t>
            </a:r>
            <a:r>
              <a:rPr lang="en-US" dirty="0" smtClean="0"/>
              <a:t>histopathology of the left ventricular myocardium showing absence of myocardial or inter-myocardial connective tissue damage</a:t>
            </a:r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r>
              <a:rPr lang="en-US" i="1" dirty="0" smtClean="0"/>
              <a:t>(vii)</a:t>
            </a:r>
            <a:r>
              <a:rPr lang="en-US" dirty="0" smtClean="0"/>
              <a:t> </a:t>
            </a:r>
            <a:r>
              <a:rPr lang="en-US" dirty="0" err="1" smtClean="0"/>
              <a:t>immunopathology</a:t>
            </a:r>
            <a:r>
              <a:rPr lang="en-US" dirty="0" smtClean="0"/>
              <a:t> of </a:t>
            </a:r>
            <a:r>
              <a:rPr lang="en-US" dirty="0" err="1" smtClean="0"/>
              <a:t>Ashoff</a:t>
            </a:r>
            <a:r>
              <a:rPr lang="en-US" dirty="0" smtClean="0"/>
              <a:t> nodule (AN), the diagnostic marker of rheumatic pathology, being derived from </a:t>
            </a:r>
            <a:r>
              <a:rPr lang="en-US" dirty="0" err="1" smtClean="0"/>
              <a:t>mesenchymal</a:t>
            </a:r>
            <a:r>
              <a:rPr lang="en-US" dirty="0" smtClean="0"/>
              <a:t> cells, complete absence of cells of myocardial origin in AN and absence of </a:t>
            </a:r>
            <a:r>
              <a:rPr lang="en-US" dirty="0" err="1" smtClean="0"/>
              <a:t>actin</a:t>
            </a:r>
            <a:r>
              <a:rPr lang="en-US" dirty="0" smtClean="0"/>
              <a:t>, myosin and </a:t>
            </a:r>
            <a:r>
              <a:rPr lang="en-US" dirty="0" err="1" smtClean="0"/>
              <a:t>desmin</a:t>
            </a:r>
            <a:r>
              <a:rPr lang="en-US" dirty="0" smtClean="0"/>
              <a:t> (of myocardial origin) in the AN indicating that AN is not of myocardial origin</a:t>
            </a:r>
            <a:endParaRPr lang="en-US" baseline="30000" dirty="0" smtClean="0"/>
          </a:p>
          <a:p>
            <a:pPr>
              <a:buNone/>
            </a:pPr>
            <a:endParaRPr lang="en-US" baseline="30000" dirty="0" smtClean="0"/>
          </a:p>
          <a:p>
            <a:pPr>
              <a:buNone/>
            </a:pPr>
            <a:r>
              <a:rPr lang="en-US" dirty="0" smtClean="0"/>
              <a:t> Hence, CCF in acute RF may be due to an acute volume overload from MR/AR but not due to </a:t>
            </a:r>
            <a:r>
              <a:rPr lang="en-US" dirty="0" err="1" smtClean="0"/>
              <a:t>myocarditis</a:t>
            </a:r>
            <a:r>
              <a:rPr lang="en-US" dirty="0" smtClean="0"/>
              <a:t> </a:t>
            </a:r>
            <a:r>
              <a:rPr lang="en-US" i="1" dirty="0" smtClean="0"/>
              <a:t>per se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Endocarditis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Valvulitis</a:t>
            </a:r>
            <a:r>
              <a:rPr lang="en-US" dirty="0" smtClean="0"/>
              <a:t> – most important clinical feature - future 		morbidity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/>
              <a:t>	</a:t>
            </a:r>
            <a:r>
              <a:rPr lang="en-US" dirty="0" err="1" smtClean="0"/>
              <a:t>valvular</a:t>
            </a:r>
            <a:r>
              <a:rPr lang="en-US" dirty="0" smtClean="0"/>
              <a:t> regurgitation and not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Valve involvement:</a:t>
            </a:r>
          </a:p>
          <a:p>
            <a:pPr>
              <a:buNone/>
            </a:pPr>
            <a:r>
              <a:rPr lang="en-US" dirty="0" smtClean="0"/>
              <a:t>		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45720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Percentage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Mitral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70-75%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Aortic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20-25%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Tricuspid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30-35% (at autopsy)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Pulmonary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3352800"/>
            <a:ext cx="70104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Stenotic</a:t>
            </a:r>
            <a:r>
              <a:rPr lang="en-US" sz="2000" dirty="0" smtClean="0"/>
              <a:t> lesion: 	recurrence and repeated inflammation of valve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Mitral valve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</a:t>
            </a:r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smtClean="0"/>
              <a:t>involvement</a:t>
            </a:r>
          </a:p>
          <a:p>
            <a:r>
              <a:rPr lang="en-US" dirty="0" smtClean="0"/>
              <a:t>Pathogenesis of MR</a:t>
            </a:r>
            <a:endParaRPr lang="en-US" sz="2400" dirty="0" smtClean="0"/>
          </a:p>
          <a:p>
            <a:pPr lvl="1"/>
            <a:r>
              <a:rPr lang="en-US" sz="2000" dirty="0" smtClean="0"/>
              <a:t> </a:t>
            </a:r>
            <a:r>
              <a:rPr lang="en-US" sz="2000" dirty="0" err="1" smtClean="0"/>
              <a:t>Valvulitis</a:t>
            </a:r>
            <a:endParaRPr lang="en-US" sz="2000" dirty="0" smtClean="0"/>
          </a:p>
          <a:p>
            <a:pPr lvl="1"/>
            <a:r>
              <a:rPr lang="en-US" sz="2000" dirty="0" smtClean="0"/>
              <a:t>Mitral annular dilatation </a:t>
            </a:r>
          </a:p>
          <a:p>
            <a:pPr lvl="1"/>
            <a:r>
              <a:rPr lang="en-US" sz="2000" dirty="0" smtClean="0"/>
              <a:t> Leaflet </a:t>
            </a:r>
            <a:r>
              <a:rPr lang="en-US" sz="2000" dirty="0" err="1" smtClean="0"/>
              <a:t>prolapse</a:t>
            </a:r>
            <a:r>
              <a:rPr lang="en-US" sz="2000" dirty="0" smtClean="0"/>
              <a:t> with or without </a:t>
            </a:r>
            <a:r>
              <a:rPr lang="en-US" sz="2000" dirty="0" err="1" smtClean="0"/>
              <a:t>chordal</a:t>
            </a:r>
            <a:r>
              <a:rPr lang="en-US" sz="2000" dirty="0" smtClean="0"/>
              <a:t> elongation</a:t>
            </a:r>
          </a:p>
          <a:p>
            <a:pPr lvl="1"/>
            <a:r>
              <a:rPr lang="en-US" sz="2000" i="1" dirty="0" smtClean="0"/>
              <a:t> </a:t>
            </a:r>
            <a:r>
              <a:rPr lang="en-US" sz="2000" dirty="0" err="1" smtClean="0"/>
              <a:t>Chordal</a:t>
            </a:r>
            <a:r>
              <a:rPr lang="en-US" sz="2000" dirty="0" smtClean="0"/>
              <a:t> rupture </a:t>
            </a:r>
          </a:p>
          <a:p>
            <a:r>
              <a:rPr lang="en-US" dirty="0" err="1" smtClean="0"/>
              <a:t>Valvulitis</a:t>
            </a:r>
            <a:r>
              <a:rPr lang="en-US" dirty="0" smtClean="0"/>
              <a:t> </a:t>
            </a:r>
            <a:endParaRPr lang="en-US" dirty="0" smtClean="0"/>
          </a:p>
          <a:p>
            <a:pPr lvl="5"/>
            <a:r>
              <a:rPr lang="en-US" dirty="0" err="1" smtClean="0"/>
              <a:t>verrucous</a:t>
            </a:r>
            <a:r>
              <a:rPr lang="en-US" dirty="0" smtClean="0"/>
              <a:t> formation</a:t>
            </a:r>
          </a:p>
          <a:p>
            <a:pPr lvl="5"/>
            <a:r>
              <a:rPr lang="en-US" dirty="0" smtClean="0"/>
              <a:t>nodules along the line of closure of </a:t>
            </a:r>
            <a:r>
              <a:rPr lang="en-US" dirty="0" smtClean="0"/>
              <a:t>valves</a:t>
            </a:r>
          </a:p>
          <a:p>
            <a:pPr lvl="5">
              <a:buNone/>
            </a:pPr>
            <a:endParaRPr lang="en-US" dirty="0" smtClean="0"/>
          </a:p>
          <a:p>
            <a:pPr lvl="3"/>
            <a:endParaRPr lang="en-US" dirty="0"/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 smtClean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Mild to moderate MR </a:t>
            </a:r>
          </a:p>
          <a:p>
            <a:pPr lvl="4"/>
            <a:r>
              <a:rPr lang="en-US" dirty="0" smtClean="0"/>
              <a:t>mild or no annular dilatation </a:t>
            </a:r>
          </a:p>
          <a:p>
            <a:pPr lvl="4"/>
            <a:r>
              <a:rPr lang="en-US" dirty="0" smtClean="0"/>
              <a:t>no mitral valve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4"/>
            <a:r>
              <a:rPr lang="en-US" dirty="0" smtClean="0"/>
              <a:t>left ventricular dilatation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Severe MR </a:t>
            </a:r>
          </a:p>
          <a:p>
            <a:pPr lvl="4"/>
            <a:r>
              <a:rPr lang="en-US" dirty="0" smtClean="0"/>
              <a:t>annular dilatation</a:t>
            </a:r>
          </a:p>
          <a:p>
            <a:pPr lvl="4"/>
            <a:r>
              <a:rPr lang="en-US" dirty="0" err="1" smtClean="0"/>
              <a:t>chordal</a:t>
            </a:r>
            <a:r>
              <a:rPr lang="en-US" dirty="0" smtClean="0"/>
              <a:t> elongation </a:t>
            </a:r>
          </a:p>
          <a:p>
            <a:pPr lvl="4"/>
            <a:r>
              <a:rPr lang="en-US" dirty="0" smtClean="0"/>
              <a:t>anterior mitral leaflet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lvl="6">
              <a:buNone/>
            </a:pPr>
            <a:endParaRPr lang="en-US" dirty="0"/>
          </a:p>
          <a:p>
            <a:pPr lvl="6">
              <a:buNone/>
            </a:pPr>
            <a:endParaRPr lang="en-US" dirty="0" smtClean="0"/>
          </a:p>
          <a:p>
            <a:pPr lvl="6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/>
              <a:t> Associated with  worst prognosis - fatal HF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/>
              <a:t> Incidence of chronic RHD 90%. </a:t>
            </a:r>
          </a:p>
          <a:p>
            <a:pPr lvl="2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700" dirty="0" smtClean="0"/>
              <a:t> Linear relationship between the severity of MR during the first episode of RF and subsequent RHD.</a:t>
            </a:r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Clinically</a:t>
            </a:r>
          </a:p>
          <a:p>
            <a:pPr lvl="1"/>
            <a:r>
              <a:rPr lang="en-US" dirty="0" smtClean="0"/>
              <a:t>Soft blowing PSM of MR at apex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Carey </a:t>
            </a:r>
            <a:r>
              <a:rPr lang="en-US" dirty="0" err="1" smtClean="0"/>
              <a:t>Coomb’s</a:t>
            </a:r>
            <a:r>
              <a:rPr lang="en-US" dirty="0" smtClean="0"/>
              <a:t> : low pitched MDM at apex</a:t>
            </a:r>
          </a:p>
          <a:p>
            <a:pPr lvl="1">
              <a:buNone/>
            </a:pPr>
            <a:r>
              <a:rPr lang="en-US" dirty="0" smtClean="0"/>
              <a:t>				     no </a:t>
            </a:r>
            <a:r>
              <a:rPr lang="en-US" dirty="0" err="1" smtClean="0"/>
              <a:t>presystolic</a:t>
            </a:r>
            <a:r>
              <a:rPr lang="en-US" dirty="0" smtClean="0"/>
              <a:t> accentuation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     disappears on follow up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     Due to increased flow through 			        diseased mitral valve 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5334000"/>
            <a:ext cx="5257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92-95% of patients with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70-75% of patients, only valve affected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 to be remembered..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Rheumatic fever described since the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b="1" i="1" dirty="0" smtClean="0"/>
              <a:t>Sydenham – </a:t>
            </a:r>
            <a:r>
              <a:rPr lang="en-US" dirty="0" smtClean="0"/>
              <a:t>related chorea with </a:t>
            </a:r>
            <a:r>
              <a:rPr lang="en-US" dirty="0" err="1" smtClean="0"/>
              <a:t>arthitis</a:t>
            </a:r>
            <a:r>
              <a:rPr lang="en-US" dirty="0" smtClean="0"/>
              <a:t> 1600s</a:t>
            </a:r>
          </a:p>
          <a:p>
            <a:r>
              <a:rPr lang="en-IN" b="1" i="1" dirty="0" smtClean="0"/>
              <a:t>Charles Wells </a:t>
            </a:r>
            <a:r>
              <a:rPr lang="en-IN" b="1" dirty="0" smtClean="0"/>
              <a:t>(1812)</a:t>
            </a:r>
            <a:r>
              <a:rPr lang="en-IN" dirty="0" smtClean="0"/>
              <a:t> – Association of rheumatism  with </a:t>
            </a:r>
            <a:r>
              <a:rPr lang="en-IN" dirty="0" err="1" smtClean="0"/>
              <a:t>carditis</a:t>
            </a:r>
            <a:r>
              <a:rPr lang="en-IN" dirty="0" smtClean="0"/>
              <a:t> and </a:t>
            </a:r>
            <a:r>
              <a:rPr lang="en-IN" dirty="0" smtClean="0"/>
              <a:t>subcutaneous nodules</a:t>
            </a:r>
          </a:p>
          <a:p>
            <a:r>
              <a:rPr lang="en-IN" b="1" i="1" dirty="0" smtClean="0"/>
              <a:t>Jean –</a:t>
            </a:r>
            <a:r>
              <a:rPr lang="en-IN" b="1" i="1" dirty="0" err="1" smtClean="0"/>
              <a:t>Baptiste</a:t>
            </a:r>
            <a:r>
              <a:rPr lang="en-IN" b="1" i="1" dirty="0" smtClean="0"/>
              <a:t> </a:t>
            </a:r>
            <a:r>
              <a:rPr lang="en-IN" b="1" i="1" dirty="0" err="1" smtClean="0"/>
              <a:t>Bouillaud</a:t>
            </a:r>
            <a:r>
              <a:rPr lang="en-IN" b="1" i="1" dirty="0" smtClean="0"/>
              <a:t> (1836) </a:t>
            </a:r>
            <a:r>
              <a:rPr lang="en-IN" dirty="0" smtClean="0"/>
              <a:t>– 1</a:t>
            </a:r>
            <a:r>
              <a:rPr lang="en-IN" baseline="30000" dirty="0" smtClean="0"/>
              <a:t>st</a:t>
            </a:r>
            <a:r>
              <a:rPr lang="en-IN" dirty="0" smtClean="0"/>
              <a:t> publication on rheumatic fever (‘</a:t>
            </a:r>
            <a:r>
              <a:rPr lang="en-IN" i="1" dirty="0" smtClean="0"/>
              <a:t>Father of rheumatic heart disease</a:t>
            </a:r>
            <a:r>
              <a:rPr lang="en-IN" i="1" dirty="0" smtClean="0"/>
              <a:t>’)</a:t>
            </a:r>
          </a:p>
          <a:p>
            <a:r>
              <a:rPr lang="en-IN" b="1" i="1" dirty="0" smtClean="0"/>
              <a:t>Walter B </a:t>
            </a:r>
            <a:r>
              <a:rPr lang="en-IN" b="1" i="1" dirty="0" err="1" smtClean="0"/>
              <a:t>Cheadle</a:t>
            </a:r>
            <a:r>
              <a:rPr lang="en-IN" b="1" i="1" dirty="0" smtClean="0"/>
              <a:t> </a:t>
            </a:r>
            <a:r>
              <a:rPr lang="en-IN" b="1" dirty="0" smtClean="0"/>
              <a:t>(1889)– </a:t>
            </a:r>
            <a:r>
              <a:rPr lang="en-IN" dirty="0" smtClean="0"/>
              <a:t>1</a:t>
            </a:r>
            <a:r>
              <a:rPr lang="en-IN" baseline="30000" dirty="0" smtClean="0"/>
              <a:t>st</a:t>
            </a:r>
            <a:r>
              <a:rPr lang="en-IN" dirty="0" smtClean="0"/>
              <a:t> classic description of rheumatic fever.</a:t>
            </a:r>
          </a:p>
          <a:p>
            <a:endParaRPr lang="en-IN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610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valve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High-pitched soft </a:t>
            </a:r>
            <a:r>
              <a:rPr lang="en-US" dirty="0" err="1" smtClean="0"/>
              <a:t>decrescento</a:t>
            </a:r>
            <a:r>
              <a:rPr lang="en-US" dirty="0" smtClean="0"/>
              <a:t> murmur of AR.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AR in the absence of MR is uncommon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819400"/>
            <a:ext cx="4724400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 20-25% of patients with </a:t>
            </a:r>
            <a:r>
              <a:rPr lang="en-US" sz="2000" dirty="0" err="1" smtClean="0"/>
              <a:t>carditis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 Isolated finding in 5-8%.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recognition of recurrence of rheumatic </a:t>
            </a:r>
            <a:r>
              <a:rPr lang="en-US" dirty="0" err="1" smtClean="0"/>
              <a:t>carditis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Valvulitis</a:t>
            </a:r>
            <a:r>
              <a:rPr lang="en-US" dirty="0" smtClean="0"/>
              <a:t>   </a:t>
            </a:r>
          </a:p>
          <a:p>
            <a:pPr lvl="2"/>
            <a:r>
              <a:rPr lang="en-US" dirty="0" smtClean="0"/>
              <a:t>Change in murmur</a:t>
            </a:r>
          </a:p>
          <a:p>
            <a:pPr lvl="2"/>
            <a:r>
              <a:rPr lang="en-US" dirty="0" smtClean="0"/>
              <a:t>New onset murmur</a:t>
            </a:r>
          </a:p>
          <a:p>
            <a:pPr lvl="2"/>
            <a:endParaRPr lang="en-US" dirty="0"/>
          </a:p>
          <a:p>
            <a:r>
              <a:rPr lang="en-US" dirty="0" err="1" smtClean="0"/>
              <a:t>Myocarditis</a:t>
            </a:r>
            <a:r>
              <a:rPr lang="en-US" dirty="0" smtClean="0"/>
              <a:t>       </a:t>
            </a:r>
          </a:p>
          <a:p>
            <a:pPr lvl="2"/>
            <a:r>
              <a:rPr lang="en-US" dirty="0" smtClean="0"/>
              <a:t>Evanescent murmurs</a:t>
            </a:r>
          </a:p>
          <a:p>
            <a:pPr lvl="2"/>
            <a:r>
              <a:rPr lang="en-US" dirty="0" smtClean="0"/>
              <a:t>Worsening </a:t>
            </a:r>
            <a:r>
              <a:rPr lang="en-US" dirty="0" err="1" smtClean="0"/>
              <a:t>cardiomegaly</a:t>
            </a:r>
            <a:endParaRPr lang="en-US" dirty="0" smtClean="0"/>
          </a:p>
          <a:p>
            <a:pPr lvl="2"/>
            <a:r>
              <a:rPr lang="en-US" dirty="0" smtClean="0"/>
              <a:t>Worsening CHF</a:t>
            </a:r>
          </a:p>
          <a:p>
            <a:pPr lvl="2">
              <a:buNone/>
            </a:pPr>
            <a:r>
              <a:rPr lang="en-US" dirty="0" smtClean="0"/>
              <a:t>              </a:t>
            </a:r>
          </a:p>
          <a:p>
            <a:r>
              <a:rPr lang="en-US" dirty="0" err="1" smtClean="0"/>
              <a:t>Pericarditis</a:t>
            </a:r>
            <a:r>
              <a:rPr lang="en-US" dirty="0" smtClean="0"/>
              <a:t>        </a:t>
            </a:r>
          </a:p>
          <a:p>
            <a:pPr lvl="2"/>
            <a:r>
              <a:rPr lang="en-US" dirty="0" smtClean="0"/>
              <a:t> Pericardial rubs </a:t>
            </a:r>
          </a:p>
          <a:p>
            <a:pPr lvl="2"/>
            <a:r>
              <a:rPr lang="en-US" dirty="0" smtClean="0"/>
              <a:t> Pericardial effusion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One of the earliest manifestation</a:t>
            </a:r>
          </a:p>
          <a:p>
            <a:r>
              <a:rPr lang="en-US" dirty="0" smtClean="0"/>
              <a:t>70-75% of patients</a:t>
            </a:r>
          </a:p>
          <a:p>
            <a:r>
              <a:rPr lang="en-US" dirty="0" err="1" smtClean="0"/>
              <a:t>Polyarthritis</a:t>
            </a:r>
            <a:r>
              <a:rPr lang="en-US" dirty="0" smtClean="0"/>
              <a:t> – migratory</a:t>
            </a:r>
          </a:p>
          <a:p>
            <a:r>
              <a:rPr lang="en-US" dirty="0" smtClean="0"/>
              <a:t>Maximum severity in 12-24 hours </a:t>
            </a:r>
          </a:p>
          <a:p>
            <a:endParaRPr lang="en-US" dirty="0" smtClean="0"/>
          </a:p>
          <a:p>
            <a:r>
              <a:rPr lang="en-US" dirty="0" smtClean="0"/>
              <a:t>Persists for 2-6 days at each site </a:t>
            </a:r>
          </a:p>
          <a:p>
            <a:endParaRPr lang="en-US" dirty="0" smtClean="0"/>
          </a:p>
          <a:p>
            <a:r>
              <a:rPr lang="en-US" dirty="0" smtClean="0"/>
              <a:t>Joints involved: </a:t>
            </a:r>
          </a:p>
          <a:p>
            <a:pPr lvl="2"/>
            <a:r>
              <a:rPr lang="en-US" dirty="0" smtClean="0"/>
              <a:t>large joints of the lower extremities (</a:t>
            </a:r>
            <a:r>
              <a:rPr lang="en-US" dirty="0" err="1" smtClean="0"/>
              <a:t>ie</a:t>
            </a:r>
            <a:r>
              <a:rPr lang="en-US" dirty="0" smtClean="0"/>
              <a:t>, knees, ankles) </a:t>
            </a:r>
          </a:p>
          <a:p>
            <a:pPr lvl="2"/>
            <a:r>
              <a:rPr lang="en-US" dirty="0" smtClean="0"/>
              <a:t>large joints in the lower or upper extremities (</a:t>
            </a:r>
            <a:r>
              <a:rPr lang="en-US" dirty="0" err="1" smtClean="0"/>
              <a:t>ie</a:t>
            </a:r>
            <a:r>
              <a:rPr lang="en-US" dirty="0" smtClean="0"/>
              <a:t>, elbows, wrists</a:t>
            </a:r>
            <a:endParaRPr lang="en-US" dirty="0" smtClean="0"/>
          </a:p>
          <a:p>
            <a:r>
              <a:rPr lang="en-US" dirty="0" smtClean="0"/>
              <a:t>Pain </a:t>
            </a:r>
          </a:p>
          <a:p>
            <a:pPr lvl="1"/>
            <a:r>
              <a:rPr lang="en-US" dirty="0" smtClean="0"/>
              <a:t> out of proportion to other inflammatory findings</a:t>
            </a:r>
          </a:p>
          <a:p>
            <a:pPr lvl="1"/>
            <a:r>
              <a:rPr lang="en-US" dirty="0" smtClean="0"/>
              <a:t> Dramatic response to </a:t>
            </a:r>
            <a:r>
              <a:rPr lang="en-US" dirty="0" err="1" smtClean="0"/>
              <a:t>salicylates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18434" name="Picture 2" descr="Image result for rheumatic fever arthritis pathology"/>
          <p:cNvPicPr>
            <a:picLocks noChangeAspect="1" noChangeArrowheads="1"/>
          </p:cNvPicPr>
          <p:nvPr/>
        </p:nvPicPr>
        <p:blipFill>
          <a:blip r:embed="rId3"/>
          <a:srcRect l="69132" t="30208" r="5035" b="14236"/>
          <a:stretch>
            <a:fillRect/>
          </a:stretch>
        </p:blipFill>
        <p:spPr bwMode="auto">
          <a:xfrm>
            <a:off x="6781800" y="533400"/>
            <a:ext cx="23622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0198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</a:t>
            </a:r>
            <a:r>
              <a:rPr lang="en-US" dirty="0" smtClean="0"/>
              <a:t>ore </a:t>
            </a:r>
            <a:r>
              <a:rPr lang="en-US" dirty="0" smtClean="0"/>
              <a:t>common </a:t>
            </a:r>
            <a:r>
              <a:rPr lang="en-US" dirty="0" smtClean="0"/>
              <a:t>and </a:t>
            </a:r>
            <a:r>
              <a:rPr lang="en-US" dirty="0" smtClean="0"/>
              <a:t>severe in teenagers and young adults than in younger </a:t>
            </a:r>
            <a:r>
              <a:rPr lang="en-US" dirty="0" smtClean="0"/>
              <a:t>children</a:t>
            </a:r>
          </a:p>
          <a:p>
            <a:endParaRPr lang="en-US" dirty="0" smtClean="0"/>
          </a:p>
          <a:p>
            <a:r>
              <a:rPr lang="en-US" dirty="0" smtClean="0"/>
              <a:t>Without treatment – last for 4 weeks maximum, no residual deformity</a:t>
            </a:r>
          </a:p>
          <a:p>
            <a:endParaRPr lang="en-US" dirty="0" smtClean="0"/>
          </a:p>
          <a:p>
            <a:r>
              <a:rPr lang="en-US" dirty="0" smtClean="0"/>
              <a:t>Synovial </a:t>
            </a:r>
            <a:r>
              <a:rPr lang="en-US" dirty="0" smtClean="0"/>
              <a:t>fluid in ARF usually has 10,000-100,000 WBC/mm3 </a:t>
            </a:r>
          </a:p>
          <a:p>
            <a:pPr lvl="1"/>
            <a:r>
              <a:rPr lang="en-US" dirty="0" err="1" smtClean="0"/>
              <a:t>Exudative</a:t>
            </a:r>
            <a:r>
              <a:rPr lang="en-US" dirty="0" smtClean="0"/>
              <a:t> with normal glucose &amp; </a:t>
            </a:r>
            <a:r>
              <a:rPr lang="en-US" dirty="0" err="1" smtClean="0"/>
              <a:t>neutrophil</a:t>
            </a:r>
            <a:r>
              <a:rPr lang="en-US" dirty="0" smtClean="0"/>
              <a:t> </a:t>
            </a:r>
            <a:r>
              <a:rPr lang="en-US" dirty="0" smtClean="0"/>
              <a:t>predominance</a:t>
            </a:r>
          </a:p>
          <a:p>
            <a:pPr lvl="1"/>
            <a:r>
              <a:rPr lang="en-US" dirty="0" smtClean="0"/>
              <a:t>protein </a:t>
            </a:r>
            <a:r>
              <a:rPr lang="en-US" dirty="0" smtClean="0"/>
              <a:t>concentration is approximately </a:t>
            </a:r>
            <a:r>
              <a:rPr lang="en-US" dirty="0" smtClean="0"/>
              <a:t>4g/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gram </a:t>
            </a:r>
            <a:r>
              <a:rPr lang="en-US" dirty="0" smtClean="0"/>
              <a:t>stain negative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good </a:t>
            </a:r>
            <a:r>
              <a:rPr lang="en-US" dirty="0" err="1" smtClean="0"/>
              <a:t>mucin</a:t>
            </a:r>
            <a:r>
              <a:rPr lang="en-US" dirty="0" smtClean="0"/>
              <a:t> clot is </a:t>
            </a:r>
            <a:r>
              <a:rPr lang="en-US" dirty="0" smtClean="0"/>
              <a:t>present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Inverse </a:t>
            </a:r>
            <a:r>
              <a:rPr lang="en-US" i="1" dirty="0" smtClean="0"/>
              <a:t>relationship b/w the severity of arthritis &amp;  cardiac involvement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MONOARTHITIS</a:t>
            </a:r>
          </a:p>
          <a:p>
            <a:pPr lvl="2"/>
            <a:r>
              <a:rPr lang="en-US" dirty="0" smtClean="0"/>
              <a:t>If treated with NSAID early in the course, before other signs and symptoms</a:t>
            </a:r>
          </a:p>
          <a:p>
            <a:pPr lvl="2"/>
            <a:r>
              <a:rPr lang="en-US" dirty="0" smtClean="0"/>
              <a:t>NSAIDs – OTC</a:t>
            </a:r>
          </a:p>
          <a:p>
            <a:pPr lvl="2"/>
            <a:endParaRPr lang="en-US" dirty="0" smtClean="0"/>
          </a:p>
          <a:p>
            <a:pPr lvl="2"/>
            <a:r>
              <a:rPr lang="en-US" i="1" dirty="0" smtClean="0"/>
              <a:t>series including 555 Aboriginal patients in Australia, aseptic </a:t>
            </a:r>
            <a:r>
              <a:rPr lang="en-US" i="1" dirty="0" err="1" smtClean="0"/>
              <a:t>monoarticular</a:t>
            </a:r>
            <a:r>
              <a:rPr lang="en-US" i="1" dirty="0" smtClean="0"/>
              <a:t> arthritis was also described in 17 percent of cases</a:t>
            </a:r>
            <a:r>
              <a:rPr lang="en-US" i="1" dirty="0" smtClean="0"/>
              <a:t> 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POST STREPTOCOCCAL REACTIVE ARTHRITIS</a:t>
            </a:r>
          </a:p>
          <a:p>
            <a:pPr>
              <a:buNone/>
            </a:pPr>
            <a:r>
              <a:rPr lang="en-US" dirty="0" smtClean="0"/>
              <a:t>Differentiating features: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Relatively </a:t>
            </a:r>
            <a:r>
              <a:rPr lang="en-US" dirty="0" smtClean="0"/>
              <a:t>shorter latent period ( 7 to 10) days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May be persistent or relapsing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Slower response to aspirin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Not associated with other major </a:t>
            </a:r>
            <a:r>
              <a:rPr lang="en-US" dirty="0" smtClean="0"/>
              <a:t>manifestations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Secondary prophylaxis advised for five year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7772400" cy="3429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JACCOUD ARTHRITIS</a:t>
            </a:r>
          </a:p>
          <a:p>
            <a:pPr>
              <a:buFontTx/>
              <a:buChar char="-"/>
            </a:pPr>
            <a:r>
              <a:rPr lang="en-US" dirty="0" smtClean="0"/>
              <a:t>Chronic post rheumatic </a:t>
            </a:r>
            <a:r>
              <a:rPr lang="en-US" dirty="0" err="1" smtClean="0"/>
              <a:t>arthropathy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Occur after repeated attacks of RF</a:t>
            </a:r>
          </a:p>
          <a:p>
            <a:pPr>
              <a:buFontTx/>
              <a:buChar char="-"/>
            </a:pPr>
            <a:r>
              <a:rPr lang="en-US" dirty="0" smtClean="0"/>
              <a:t>Recurrent inflammation of the fibrous </a:t>
            </a:r>
            <a:r>
              <a:rPr lang="en-US" dirty="0" err="1" smtClean="0"/>
              <a:t>articular</a:t>
            </a:r>
            <a:r>
              <a:rPr lang="en-US" dirty="0" smtClean="0"/>
              <a:t> capsule</a:t>
            </a:r>
          </a:p>
          <a:p>
            <a:pPr>
              <a:buFontTx/>
              <a:buChar char="-"/>
            </a:pPr>
            <a:r>
              <a:rPr lang="en-US" dirty="0" smtClean="0"/>
              <a:t>Clinically, non tender, no signs of inflammation</a:t>
            </a:r>
          </a:p>
          <a:p>
            <a:pPr>
              <a:buFontTx/>
              <a:buChar char="-"/>
            </a:pPr>
            <a:r>
              <a:rPr lang="en-US" dirty="0" smtClean="0"/>
              <a:t>No true erosion on X-ray, RA factor negative</a:t>
            </a:r>
          </a:p>
        </p:txBody>
      </p:sp>
      <p:pic>
        <p:nvPicPr>
          <p:cNvPr id="4" name="Picture 4" descr="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191000"/>
            <a:ext cx="6032500" cy="1927225"/>
          </a:xfrm>
          <a:prstGeom prst="rect">
            <a:avLst/>
          </a:prstGeom>
          <a:noFill/>
          <a:ln w="63500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Subcutaneous nodules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4906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Incidence &lt;1-21%</a:t>
            </a:r>
          </a:p>
          <a:p>
            <a:r>
              <a:rPr lang="en-US" dirty="0" smtClean="0"/>
              <a:t>Round, firm</a:t>
            </a:r>
            <a:r>
              <a:rPr lang="en-US" dirty="0" smtClean="0"/>
              <a:t>, </a:t>
            </a:r>
            <a:r>
              <a:rPr lang="en-US" dirty="0" err="1" smtClean="0"/>
              <a:t>nontender</a:t>
            </a:r>
            <a:r>
              <a:rPr lang="en-US" dirty="0" smtClean="0"/>
              <a:t>, and </a:t>
            </a:r>
            <a:r>
              <a:rPr lang="en-US" dirty="0" smtClean="0"/>
              <a:t>mobile</a:t>
            </a:r>
            <a:endParaRPr lang="en-US" dirty="0" smtClean="0"/>
          </a:p>
          <a:p>
            <a:r>
              <a:rPr lang="en-US" dirty="0" smtClean="0"/>
              <a:t>range </a:t>
            </a:r>
            <a:r>
              <a:rPr lang="en-US" dirty="0" smtClean="0"/>
              <a:t>from a few millimeters to 1-2 </a:t>
            </a:r>
            <a:r>
              <a:rPr lang="en-US" dirty="0" smtClean="0"/>
              <a:t>cm  </a:t>
            </a:r>
          </a:p>
          <a:p>
            <a:r>
              <a:rPr lang="en-US" dirty="0" smtClean="0"/>
              <a:t>Number vary 1- dozen, mean 3-4</a:t>
            </a:r>
          </a:p>
          <a:p>
            <a:r>
              <a:rPr lang="en-US" dirty="0" smtClean="0"/>
              <a:t>Occur in crops over bony prominences and extensor tendon</a:t>
            </a:r>
          </a:p>
          <a:p>
            <a:pPr lvl="1"/>
            <a:r>
              <a:rPr lang="en-US" dirty="0" smtClean="0"/>
              <a:t>scalp, especially the </a:t>
            </a:r>
            <a:r>
              <a:rPr lang="en-US" dirty="0" err="1" smtClean="0"/>
              <a:t>occiput</a:t>
            </a:r>
            <a:r>
              <a:rPr lang="en-US" dirty="0" smtClean="0"/>
              <a:t>, and the </a:t>
            </a:r>
            <a:r>
              <a:rPr lang="en-US" dirty="0" err="1" smtClean="0"/>
              <a:t>spinous</a:t>
            </a:r>
            <a:r>
              <a:rPr lang="en-US" dirty="0" smtClean="0"/>
              <a:t> processes of the vertebrae, elbows, wrists, knees, ankles and Achilles tendon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Lasts for 1-2 weeks, rarely to a month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 lvl="1"/>
            <a:r>
              <a:rPr lang="en-US" dirty="0" smtClean="0"/>
              <a:t>usually </a:t>
            </a:r>
            <a:r>
              <a:rPr lang="en-US" dirty="0" smtClean="0"/>
              <a:t>appearing </a:t>
            </a:r>
            <a:r>
              <a:rPr lang="en-US" dirty="0" smtClean="0"/>
              <a:t>several weeks </a:t>
            </a:r>
            <a:r>
              <a:rPr lang="en-US" dirty="0" smtClean="0"/>
              <a:t>after the onset of cardiac findings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Image result for subcutaneous nodule in rheumatic fever pathology"/>
          <p:cNvPicPr>
            <a:picLocks noChangeAspect="1" noChangeArrowheads="1"/>
          </p:cNvPicPr>
          <p:nvPr/>
        </p:nvPicPr>
        <p:blipFill>
          <a:blip r:embed="rId2"/>
          <a:srcRect l="10031" t="15031" r="12226" b="16493"/>
          <a:stretch>
            <a:fillRect/>
          </a:stretch>
        </p:blipFill>
        <p:spPr bwMode="auto">
          <a:xfrm>
            <a:off x="4800600" y="2057400"/>
            <a:ext cx="47244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Erythema</a:t>
            </a:r>
            <a:r>
              <a:rPr lang="en-US" dirty="0" smtClean="0"/>
              <a:t> </a:t>
            </a:r>
            <a:r>
              <a:rPr lang="en-US" dirty="0" err="1" smtClean="0"/>
              <a:t>marginatum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Occurs in 15% of patients</a:t>
            </a:r>
          </a:p>
          <a:p>
            <a:r>
              <a:rPr lang="en-US" dirty="0" smtClean="0"/>
              <a:t>Evanescent </a:t>
            </a:r>
            <a:r>
              <a:rPr lang="en-US" dirty="0" err="1" smtClean="0"/>
              <a:t>serpigenous</a:t>
            </a:r>
            <a:r>
              <a:rPr lang="en-US" dirty="0" smtClean="0"/>
              <a:t> </a:t>
            </a:r>
            <a:r>
              <a:rPr lang="en-US" dirty="0" err="1" smtClean="0"/>
              <a:t>erythematous</a:t>
            </a:r>
            <a:r>
              <a:rPr lang="en-US" dirty="0" smtClean="0"/>
              <a:t> macular  lesions with central clearance</a:t>
            </a:r>
          </a:p>
          <a:p>
            <a:r>
              <a:rPr lang="en-US" dirty="0" smtClean="0"/>
              <a:t>Site: trunk, proximal extremities, rarely distal.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never on face. </a:t>
            </a:r>
          </a:p>
          <a:p>
            <a:r>
              <a:rPr lang="en-US" dirty="0" smtClean="0"/>
              <a:t>“smoke rings”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Accentuated by warming the skin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May blanch on pressure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Difficult to see in dark-skinned people</a:t>
            </a:r>
          </a:p>
          <a:p>
            <a:endParaRPr lang="en-US" dirty="0" smtClean="0"/>
          </a:p>
        </p:txBody>
      </p:sp>
      <p:pic>
        <p:nvPicPr>
          <p:cNvPr id="11266" name="Picture 2" descr="Image result for erythema marginatum"/>
          <p:cNvPicPr>
            <a:picLocks noChangeAspect="1" noChangeArrowheads="1"/>
          </p:cNvPicPr>
          <p:nvPr/>
        </p:nvPicPr>
        <p:blipFill>
          <a:blip r:embed="rId3"/>
          <a:srcRect l="6270" t="21712" r="36050" b="18163"/>
          <a:stretch>
            <a:fillRect/>
          </a:stretch>
        </p:blipFill>
        <p:spPr bwMode="auto">
          <a:xfrm>
            <a:off x="5410200" y="2209800"/>
            <a:ext cx="3505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</a:t>
            </a:r>
            <a:r>
              <a:rPr lang="en-US" dirty="0" smtClean="0"/>
              <a:t>manifestation – may recur</a:t>
            </a:r>
          </a:p>
          <a:p>
            <a:r>
              <a:rPr lang="en-US" dirty="0" smtClean="0"/>
              <a:t>Not influenced by anti-inflammatory drugs</a:t>
            </a:r>
          </a:p>
          <a:p>
            <a:r>
              <a:rPr lang="en-US" dirty="0" smtClean="0"/>
              <a:t>Associated with </a:t>
            </a:r>
            <a:r>
              <a:rPr lang="en-US" dirty="0" err="1" smtClean="0"/>
              <a:t>carditis</a:t>
            </a:r>
            <a:r>
              <a:rPr lang="en-US" dirty="0" smtClean="0"/>
              <a:t>, but not necessarily with severe </a:t>
            </a:r>
            <a:r>
              <a:rPr lang="en-US" dirty="0" err="1" smtClean="0"/>
              <a:t>carditis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70000" lnSpcReduction="20000"/>
          </a:bodyPr>
          <a:lstStyle/>
          <a:p>
            <a:r>
              <a:rPr lang="en-IN" b="1" i="1" dirty="0" smtClean="0"/>
              <a:t>Ludwig </a:t>
            </a:r>
            <a:r>
              <a:rPr lang="en-IN" b="1" i="1" dirty="0" err="1" smtClean="0"/>
              <a:t>Aschoff</a:t>
            </a:r>
            <a:r>
              <a:rPr lang="en-IN" b="1" i="1" dirty="0" smtClean="0"/>
              <a:t>(1904) </a:t>
            </a:r>
            <a:r>
              <a:rPr lang="en-IN" dirty="0" smtClean="0"/>
              <a:t>- 1</a:t>
            </a:r>
            <a:r>
              <a:rPr lang="en-IN" baseline="30000" dirty="0" smtClean="0"/>
              <a:t>st</a:t>
            </a:r>
            <a:r>
              <a:rPr lang="en-IN" dirty="0" smtClean="0"/>
              <a:t> description of pathology of rheumatic </a:t>
            </a:r>
            <a:r>
              <a:rPr lang="en-IN" dirty="0" err="1" smtClean="0"/>
              <a:t>carditis</a:t>
            </a:r>
            <a:r>
              <a:rPr lang="en-IN" dirty="0" smtClean="0"/>
              <a:t>.</a:t>
            </a:r>
          </a:p>
          <a:p>
            <a:r>
              <a:rPr lang="en-IN" b="1" i="1" dirty="0" smtClean="0"/>
              <a:t>Alvin F Coburn </a:t>
            </a:r>
            <a:r>
              <a:rPr lang="en-IN" b="1" dirty="0" smtClean="0"/>
              <a:t>(1931) </a:t>
            </a:r>
            <a:r>
              <a:rPr lang="en-IN" dirty="0" smtClean="0"/>
              <a:t>– 1</a:t>
            </a:r>
            <a:r>
              <a:rPr lang="en-IN" baseline="30000" dirty="0" smtClean="0"/>
              <a:t>st</a:t>
            </a:r>
            <a:r>
              <a:rPr lang="en-IN" dirty="0" smtClean="0"/>
              <a:t> proved causal relationship between Beta </a:t>
            </a:r>
            <a:r>
              <a:rPr lang="en-IN" dirty="0" err="1" smtClean="0"/>
              <a:t>hemolytic</a:t>
            </a:r>
            <a:r>
              <a:rPr lang="en-IN" dirty="0" smtClean="0"/>
              <a:t> Strep and </a:t>
            </a:r>
            <a:r>
              <a:rPr lang="en-IN" dirty="0" smtClean="0"/>
              <a:t>ARF</a:t>
            </a:r>
          </a:p>
          <a:p>
            <a:r>
              <a:rPr lang="en-IN" b="1" i="1" dirty="0" smtClean="0"/>
              <a:t>Rebecca Lancefield (1933) </a:t>
            </a:r>
            <a:r>
              <a:rPr lang="en-IN" dirty="0" smtClean="0"/>
              <a:t>– </a:t>
            </a:r>
            <a:r>
              <a:rPr lang="en-IN" dirty="0" err="1" smtClean="0"/>
              <a:t>Serogrouping</a:t>
            </a:r>
            <a:r>
              <a:rPr lang="en-IN" dirty="0" smtClean="0"/>
              <a:t> of </a:t>
            </a:r>
            <a:r>
              <a:rPr lang="en-IN" dirty="0" smtClean="0"/>
              <a:t>Streptococci</a:t>
            </a:r>
          </a:p>
          <a:p>
            <a:r>
              <a:rPr lang="en-IN" b="1" i="1" dirty="0" smtClean="0"/>
              <a:t>T </a:t>
            </a:r>
            <a:r>
              <a:rPr lang="en-IN" b="1" i="1" dirty="0" err="1" smtClean="0"/>
              <a:t>Duckett</a:t>
            </a:r>
            <a:r>
              <a:rPr lang="en-IN" b="1" i="1" dirty="0" smtClean="0"/>
              <a:t> Jones (1944) </a:t>
            </a:r>
            <a:r>
              <a:rPr lang="en-IN" dirty="0" smtClean="0"/>
              <a:t>– 1</a:t>
            </a:r>
            <a:r>
              <a:rPr lang="en-IN" baseline="30000" dirty="0" smtClean="0"/>
              <a:t>st</a:t>
            </a:r>
            <a:r>
              <a:rPr lang="en-IN" dirty="0" smtClean="0"/>
              <a:t> diagnostic criteria for RF. He presented his paper on the diagnosis of rheumatic fever in Chicago (AMA meeting)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3334801" cy="44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Sydenham chorea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described by Sir Thomas Sydenham and </a:t>
            </a:r>
            <a:r>
              <a:rPr lang="en-US" dirty="0" err="1" smtClean="0"/>
              <a:t>Guillaime</a:t>
            </a:r>
            <a:r>
              <a:rPr lang="en-US" dirty="0" smtClean="0"/>
              <a:t> de </a:t>
            </a:r>
            <a:r>
              <a:rPr lang="en-US" dirty="0" err="1" smtClean="0"/>
              <a:t>Bailou</a:t>
            </a:r>
            <a:r>
              <a:rPr lang="en-US" dirty="0" smtClean="0"/>
              <a:t> in the late seventeenth </a:t>
            </a:r>
            <a:r>
              <a:rPr lang="en-US" dirty="0" smtClean="0"/>
              <a:t>century</a:t>
            </a:r>
          </a:p>
          <a:p>
            <a:endParaRPr lang="en-US" dirty="0" smtClean="0"/>
          </a:p>
          <a:p>
            <a:r>
              <a:rPr lang="en-US" dirty="0" smtClean="0"/>
              <a:t>St. </a:t>
            </a:r>
            <a:r>
              <a:rPr lang="en-US" dirty="0" err="1" smtClean="0"/>
              <a:t>Vitus</a:t>
            </a:r>
            <a:r>
              <a:rPr lang="en-US" dirty="0" smtClean="0"/>
              <a:t> dance- patron saint of dancers</a:t>
            </a:r>
          </a:p>
          <a:p>
            <a:r>
              <a:rPr lang="en-US" dirty="0" smtClean="0"/>
              <a:t>During feast of Saint </a:t>
            </a:r>
            <a:r>
              <a:rPr lang="en-US" dirty="0" err="1" smtClean="0"/>
              <a:t>Vitus</a:t>
            </a:r>
            <a:r>
              <a:rPr lang="en-US" dirty="0" smtClean="0"/>
              <a:t> manic dancing occurs in front of his statue – resemblance to the jerky erratic movement in Sydenham’s chorea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Seen in females, rare after &gt;20 years </a:t>
            </a:r>
          </a:p>
          <a:p>
            <a:r>
              <a:rPr lang="en-US" dirty="0" smtClean="0"/>
              <a:t>Prevalence : 5–36%</a:t>
            </a:r>
          </a:p>
          <a:p>
            <a:r>
              <a:rPr lang="en-US" dirty="0" smtClean="0"/>
              <a:t>Description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quasipurposive</a:t>
            </a:r>
            <a:r>
              <a:rPr lang="en-US" dirty="0" smtClean="0"/>
              <a:t> involuntary movement which subsides with sleep or sedation</a:t>
            </a:r>
          </a:p>
          <a:p>
            <a:pPr lvl="1"/>
            <a:r>
              <a:rPr lang="en-US" dirty="0" smtClean="0"/>
              <a:t>Emotional </a:t>
            </a:r>
            <a:r>
              <a:rPr lang="en-US" dirty="0" err="1" smtClean="0"/>
              <a:t>lability</a:t>
            </a:r>
            <a:r>
              <a:rPr lang="en-US" dirty="0" smtClean="0"/>
              <a:t>, </a:t>
            </a:r>
            <a:r>
              <a:rPr lang="en-US" dirty="0" err="1" smtClean="0"/>
              <a:t>incordination</a:t>
            </a:r>
            <a:r>
              <a:rPr lang="en-US" dirty="0" smtClean="0"/>
              <a:t>, muscular </a:t>
            </a:r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fretful, irritable, inattentive to </a:t>
            </a:r>
            <a:r>
              <a:rPr lang="en-US" dirty="0" smtClean="0"/>
              <a:t>schoolwork</a:t>
            </a:r>
          </a:p>
          <a:p>
            <a:pPr lvl="1"/>
            <a:r>
              <a:rPr lang="en-US" dirty="0" smtClean="0"/>
              <a:t>clumsiness and a tendency to drop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Change in handwriting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Signs: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‘bag of worms’ tongue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pronator</a:t>
            </a:r>
            <a:r>
              <a:rPr lang="en-US" dirty="0" smtClean="0"/>
              <a:t> sign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milkmaid sign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 dish or spoon sign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No sensory or pyramidal tract signs</a:t>
            </a:r>
            <a:endParaRPr lang="en-US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Latent period – 1- 8 months after a GAS infection</a:t>
            </a:r>
          </a:p>
          <a:p>
            <a:r>
              <a:rPr lang="en-US" dirty="0" smtClean="0"/>
              <a:t>Recurrence- uncommon; sometime with pregnancy / OCP usage</a:t>
            </a:r>
          </a:p>
          <a:p>
            <a:r>
              <a:rPr lang="en-US" dirty="0" smtClean="0"/>
              <a:t>Usually fully recover in 6 weeks, rarely </a:t>
            </a:r>
            <a:r>
              <a:rPr lang="en-US" dirty="0" err="1" smtClean="0"/>
              <a:t>upto</a:t>
            </a:r>
            <a:r>
              <a:rPr lang="en-US" dirty="0" smtClean="0"/>
              <a:t> 6 months</a:t>
            </a:r>
          </a:p>
          <a:p>
            <a:r>
              <a:rPr lang="en-US" dirty="0" smtClean="0"/>
              <a:t>23% pure rheumatic chorea </a:t>
            </a:r>
            <a:r>
              <a:rPr lang="en-US" dirty="0" smtClean="0"/>
              <a:t>developed </a:t>
            </a:r>
            <a:r>
              <a:rPr lang="en-US" dirty="0" smtClean="0"/>
              <a:t>MS in 20 yr follow up &amp; 27% in 30 yr </a:t>
            </a:r>
            <a:r>
              <a:rPr lang="en-US" dirty="0" smtClean="0"/>
              <a:t>period</a:t>
            </a:r>
          </a:p>
          <a:p>
            <a:r>
              <a:rPr lang="en-US" dirty="0" smtClean="0"/>
              <a:t>Inflammatory markers  &amp; ASO </a:t>
            </a:r>
            <a:r>
              <a:rPr lang="en-US" dirty="0" err="1" smtClean="0"/>
              <a:t>titres</a:t>
            </a:r>
            <a:r>
              <a:rPr lang="en-US" dirty="0" smtClean="0"/>
              <a:t> may be </a:t>
            </a:r>
            <a:r>
              <a:rPr lang="en-US" dirty="0" smtClean="0"/>
              <a:t>normal ( long latent period)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sz="3100" i="1" dirty="0" smtClean="0"/>
              <a:t>Pediatric autoimmune neuropsychiatric disorders associated with streptococcal </a:t>
            </a:r>
            <a:r>
              <a:rPr lang="en-US" sz="3100" i="1" dirty="0" smtClean="0"/>
              <a:t>infections</a:t>
            </a:r>
          </a:p>
          <a:p>
            <a:endParaRPr lang="en-US" sz="3100" i="1" dirty="0" smtClean="0"/>
          </a:p>
          <a:p>
            <a:r>
              <a:rPr lang="en-US" dirty="0" smtClean="0"/>
              <a:t>Autoimmune responses that cross-react with brain tissue in response to a GAS </a:t>
            </a:r>
            <a:r>
              <a:rPr lang="en-US" dirty="0" smtClean="0"/>
              <a:t>infection</a:t>
            </a:r>
          </a:p>
          <a:p>
            <a:endParaRPr lang="en-US" dirty="0" smtClean="0"/>
          </a:p>
          <a:p>
            <a:r>
              <a:rPr lang="en-US" dirty="0" smtClean="0"/>
              <a:t> Obsessive-compulsive &amp; tic disorders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need of secondary prophylaxis </a:t>
            </a:r>
            <a:r>
              <a:rPr lang="en-US" b="1" dirty="0" smtClean="0"/>
              <a:t>(Class III, LOE B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Five </a:t>
            </a:r>
            <a:r>
              <a:rPr lang="en-US" dirty="0" smtClean="0"/>
              <a:t>criteria have been used to define the PANDAS </a:t>
            </a:r>
            <a:r>
              <a:rPr lang="en-US" dirty="0" smtClean="0"/>
              <a:t>subgroup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		• </a:t>
            </a:r>
            <a:r>
              <a:rPr lang="en-US" dirty="0" smtClean="0"/>
              <a:t>The presence of a Tic disorder and/or OCD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• </a:t>
            </a:r>
            <a:r>
              <a:rPr lang="en-US" dirty="0" smtClean="0"/>
              <a:t>Pre-pubertal age of onset (usually between 3 and </a:t>
            </a:r>
            <a:r>
              <a:rPr lang="en-US" dirty="0" smtClean="0"/>
              <a:t>12 </a:t>
            </a:r>
            <a:r>
              <a:rPr lang="en-US" dirty="0" smtClean="0"/>
              <a:t>years of </a:t>
            </a:r>
            <a:r>
              <a:rPr lang="en-US" dirty="0" smtClean="0"/>
              <a:t>	   age</a:t>
            </a:r>
            <a:r>
              <a:rPr lang="en-US" dirty="0" smtClean="0"/>
              <a:t>)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• </a:t>
            </a:r>
            <a:r>
              <a:rPr lang="en-US" dirty="0" smtClean="0"/>
              <a:t>Abrupt symptom onset and/or episodic course of </a:t>
            </a:r>
            <a:r>
              <a:rPr lang="en-US" dirty="0" smtClean="0"/>
              <a:t>symptom 	   severity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• </a:t>
            </a:r>
            <a:r>
              <a:rPr lang="en-US" dirty="0" smtClean="0"/>
              <a:t>Temporal association between symptom </a:t>
            </a:r>
            <a:r>
              <a:rPr lang="en-US" dirty="0" smtClean="0"/>
              <a:t>exacerbations </a:t>
            </a:r>
            <a:r>
              <a:rPr lang="en-US" dirty="0" smtClean="0"/>
              <a:t>and </a:t>
            </a:r>
            <a:r>
              <a:rPr lang="en-US" dirty="0" smtClean="0"/>
              <a:t>	    streptococcal </a:t>
            </a:r>
            <a:r>
              <a:rPr lang="en-US" dirty="0" smtClean="0"/>
              <a:t>infection (approx </a:t>
            </a:r>
            <a:r>
              <a:rPr lang="en-US" dirty="0" smtClean="0"/>
              <a:t>7-14 </a:t>
            </a:r>
            <a:r>
              <a:rPr lang="en-US" dirty="0" smtClean="0"/>
              <a:t>days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• </a:t>
            </a:r>
            <a:r>
              <a:rPr lang="en-US" dirty="0" smtClean="0"/>
              <a:t>Presence of neurologic abnormalities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High risk population*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b="1" dirty="0" smtClean="0"/>
              <a:t>PSRA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It is recommended that the diagnosis of post-streptococcal reactive arthritis </a:t>
            </a:r>
            <a:r>
              <a:rPr lang="en-US" i="1" dirty="0" smtClean="0">
                <a:solidFill>
                  <a:srgbClr val="FF0000"/>
                </a:solidFill>
              </a:rPr>
              <a:t>should rarely, if ever, be made in high-risk population</a:t>
            </a:r>
            <a:r>
              <a:rPr lang="en-US" i="1" dirty="0" smtClean="0"/>
              <a:t>s and with caution in low-risk populations (Grade C).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Patients so diagnosed should </a:t>
            </a:r>
            <a:r>
              <a:rPr lang="en-US" i="1" dirty="0" smtClean="0">
                <a:solidFill>
                  <a:srgbClr val="FF0000"/>
                </a:solidFill>
              </a:rPr>
              <a:t>receive secondary prophylaxis for at least 5 years </a:t>
            </a:r>
            <a:r>
              <a:rPr lang="en-US" i="1" dirty="0" smtClean="0"/>
              <a:t>(Grade D) 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Echocardiography (see above) should be used to confirm the </a:t>
            </a:r>
            <a:r>
              <a:rPr lang="en-US" i="1" dirty="0" smtClean="0">
                <a:solidFill>
                  <a:srgbClr val="FF0000"/>
                </a:solidFill>
              </a:rPr>
              <a:t>absence of </a:t>
            </a:r>
            <a:r>
              <a:rPr lang="en-US" i="1" dirty="0" err="1" smtClean="0">
                <a:solidFill>
                  <a:srgbClr val="FF0000"/>
                </a:solidFill>
              </a:rPr>
              <a:t>valvular</a:t>
            </a:r>
            <a:r>
              <a:rPr lang="en-US" i="1" dirty="0" smtClean="0">
                <a:solidFill>
                  <a:srgbClr val="FF0000"/>
                </a:solidFill>
              </a:rPr>
              <a:t> damage </a:t>
            </a:r>
            <a:r>
              <a:rPr lang="en-US" i="1" dirty="0" smtClean="0"/>
              <a:t>in all of these cases </a:t>
            </a:r>
            <a:r>
              <a:rPr lang="en-US" i="1" dirty="0" smtClean="0">
                <a:solidFill>
                  <a:srgbClr val="FF0000"/>
                </a:solidFill>
              </a:rPr>
              <a:t>before discontinuing secondary prophylaxis </a:t>
            </a:r>
            <a:r>
              <a:rPr lang="en-US" i="1" dirty="0" smtClean="0"/>
              <a:t>(Grade D) 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 High risk population*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PANDAS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600" i="1" dirty="0" smtClean="0"/>
              <a:t>I</a:t>
            </a:r>
            <a:r>
              <a:rPr lang="en-US" sz="2600" i="1" dirty="0" smtClean="0"/>
              <a:t>n </a:t>
            </a:r>
            <a:r>
              <a:rPr lang="en-US" sz="2600" i="1" dirty="0" smtClean="0"/>
              <a:t>New Zealand populations with a high prevalence of ARF, </a:t>
            </a:r>
            <a:r>
              <a:rPr lang="en-US" sz="2600" i="1" dirty="0" smtClean="0">
                <a:solidFill>
                  <a:srgbClr val="FF0000"/>
                </a:solidFill>
              </a:rPr>
              <a:t>clinicians should rarely </a:t>
            </a:r>
            <a:r>
              <a:rPr lang="en-US" sz="2600" i="1" dirty="0" smtClean="0"/>
              <a:t>(if ever) make a diagnosis of PANDAS, and should </a:t>
            </a:r>
            <a:r>
              <a:rPr lang="en-US" sz="2600" i="1" dirty="0" smtClean="0">
                <a:solidFill>
                  <a:srgbClr val="FF0000"/>
                </a:solidFill>
              </a:rPr>
              <a:t>rather err on the side of over-diagnosis of ARF</a:t>
            </a:r>
            <a:r>
              <a:rPr lang="en-US" sz="2600" i="1" dirty="0" smtClean="0"/>
              <a:t> and secondary prophylaxis (Grade D). </a:t>
            </a:r>
            <a:endParaRPr lang="en-US" sz="2600" i="1" dirty="0" smtClean="0"/>
          </a:p>
          <a:p>
            <a:pPr>
              <a:buNone/>
            </a:pPr>
            <a:endParaRPr lang="en-US" sz="2600" i="1" dirty="0" smtClean="0"/>
          </a:p>
          <a:p>
            <a:pPr>
              <a:buNone/>
            </a:pPr>
            <a:r>
              <a:rPr lang="en-US" sz="2600" i="1" dirty="0" smtClean="0"/>
              <a:t>Such </a:t>
            </a:r>
            <a:r>
              <a:rPr lang="en-US" sz="2600" i="1" dirty="0" smtClean="0"/>
              <a:t>cases should be carefully </a:t>
            </a:r>
            <a:r>
              <a:rPr lang="en-US" sz="2600" i="1" dirty="0" smtClean="0">
                <a:solidFill>
                  <a:srgbClr val="FF0000"/>
                </a:solidFill>
              </a:rPr>
              <a:t>followed up to ensure that they do not develop </a:t>
            </a:r>
            <a:r>
              <a:rPr lang="en-US" sz="2600" i="1" dirty="0" err="1" smtClean="0">
                <a:solidFill>
                  <a:srgbClr val="FF0000"/>
                </a:solidFill>
              </a:rPr>
              <a:t>carditis</a:t>
            </a:r>
            <a:r>
              <a:rPr lang="en-US" sz="2600" i="1" dirty="0" smtClean="0">
                <a:solidFill>
                  <a:srgbClr val="FF0000"/>
                </a:solidFill>
              </a:rPr>
              <a:t> </a:t>
            </a:r>
            <a:r>
              <a:rPr lang="en-US" sz="2600" i="1" dirty="0" smtClean="0"/>
              <a:t>in the long term </a:t>
            </a:r>
            <a:endParaRPr lang="en-US" sz="2600" i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800600"/>
            <a:ext cx="7772400" cy="968375"/>
          </a:xfrm>
        </p:spPr>
        <p:txBody>
          <a:bodyPr/>
          <a:lstStyle/>
          <a:p>
            <a:pPr algn="ctr"/>
            <a:r>
              <a:rPr lang="en-US" b="0" cap="none" dirty="0" smtClean="0"/>
              <a:t>Minor manifestation</a:t>
            </a:r>
            <a:endParaRPr lang="en-US" b="0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 descr="Image result for minor criteria clipart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r="-55" b="7143"/>
          <a:stretch>
            <a:fillRect/>
          </a:stretch>
        </p:blipFill>
        <p:spPr bwMode="auto">
          <a:xfrm>
            <a:off x="-181709" y="0"/>
            <a:ext cx="9410801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1066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Minor manifestation</a:t>
            </a:r>
            <a:endParaRPr lang="en-US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epidemiological triad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u="sng" dirty="0" smtClean="0"/>
              <a:t>Fever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Temperature </a:t>
            </a:r>
            <a:r>
              <a:rPr lang="en-US" sz="2000" b="1" dirty="0" smtClean="0"/>
              <a:t>&gt;38 C in high risk </a:t>
            </a:r>
            <a:r>
              <a:rPr lang="en-US" sz="2000" b="1" dirty="0" err="1" smtClean="0"/>
              <a:t>popln</a:t>
            </a:r>
            <a:endParaRPr lang="en-US" sz="2000" b="1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                         </a:t>
            </a:r>
            <a:r>
              <a:rPr lang="en-US" sz="2000" b="1" dirty="0" smtClean="0"/>
              <a:t>&gt;38.5 C in low risk </a:t>
            </a:r>
            <a:r>
              <a:rPr lang="en-US" sz="2000" b="1" dirty="0" err="1" smtClean="0"/>
              <a:t>popln</a:t>
            </a:r>
            <a:endParaRPr lang="en-US" sz="1600" b="1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diurnal variations are seen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No specific pattern of fever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Children with mild </a:t>
            </a:r>
            <a:r>
              <a:rPr lang="en-US" sz="2000" dirty="0" err="1" smtClean="0"/>
              <a:t>carditis</a:t>
            </a:r>
            <a:r>
              <a:rPr lang="en-US" sz="2000" dirty="0" smtClean="0"/>
              <a:t> and </a:t>
            </a:r>
            <a:r>
              <a:rPr lang="en-US" sz="2000" dirty="0" smtClean="0"/>
              <a:t>chorea may be </a:t>
            </a:r>
            <a:r>
              <a:rPr lang="en-US" sz="2000" dirty="0" err="1" smtClean="0"/>
              <a:t>afebrile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endParaRPr lang="en-US" sz="2000" dirty="0" smtClean="0"/>
          </a:p>
          <a:p>
            <a:r>
              <a:rPr lang="en-US" sz="2400" u="sng" dirty="0" err="1" smtClean="0"/>
              <a:t>Arthralgia</a:t>
            </a:r>
            <a:endParaRPr lang="en-US" sz="2400" u="sng" dirty="0" smtClean="0"/>
          </a:p>
          <a:p>
            <a:pPr lvl="1">
              <a:buNone/>
            </a:pPr>
            <a:r>
              <a:rPr lang="en-US" sz="2100" dirty="0" smtClean="0"/>
              <a:t>	constitutes </a:t>
            </a:r>
            <a:r>
              <a:rPr lang="en-US" sz="2100" dirty="0" smtClean="0"/>
              <a:t>pain in one or more joints  without other inflammatory signs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733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u="sng" dirty="0" err="1" smtClean="0"/>
              <a:t>Epistaxi</a:t>
            </a:r>
            <a:r>
              <a:rPr lang="en-US" sz="2400" dirty="0" err="1" smtClean="0"/>
              <a:t>s</a:t>
            </a:r>
            <a:r>
              <a:rPr lang="en-US" sz="2400" dirty="0" smtClean="0"/>
              <a:t> seen in 4% of cases</a:t>
            </a:r>
          </a:p>
          <a:p>
            <a:pPr>
              <a:lnSpc>
                <a:spcPct val="150000"/>
              </a:lnSpc>
            </a:pPr>
            <a:r>
              <a:rPr lang="en-US" sz="2400" u="sng" dirty="0" smtClean="0"/>
              <a:t>Abdominal pain 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5% </a:t>
            </a:r>
            <a:r>
              <a:rPr lang="en-US" sz="2000" dirty="0" smtClean="0"/>
              <a:t> of </a:t>
            </a:r>
            <a:r>
              <a:rPr lang="en-US" sz="2000" dirty="0" smtClean="0"/>
              <a:t>cases - occurs before the appearance of major </a:t>
            </a:r>
            <a:r>
              <a:rPr lang="en-US" sz="2000" dirty="0" smtClean="0"/>
              <a:t>manifestation</a:t>
            </a:r>
            <a:endParaRPr lang="en-US" sz="2000" dirty="0" smtClean="0"/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Pain  usually </a:t>
            </a:r>
            <a:r>
              <a:rPr lang="en-US" sz="2000" dirty="0" err="1" smtClean="0"/>
              <a:t>epigastric</a:t>
            </a:r>
            <a:r>
              <a:rPr lang="en-US" sz="2000" dirty="0" smtClean="0"/>
              <a:t> or </a:t>
            </a:r>
            <a:r>
              <a:rPr lang="en-US" sz="2000" dirty="0" err="1" smtClean="0"/>
              <a:t>periumblical</a:t>
            </a:r>
            <a:r>
              <a:rPr lang="en-US" sz="2000" dirty="0" smtClean="0"/>
              <a:t> &amp; may mimic appendicitis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evidence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Elevated inflammatory markers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2667000"/>
          <a:ext cx="6096000" cy="220979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32000"/>
                <a:gridCol w="2032000"/>
                <a:gridCol w="2032000"/>
              </a:tblGrid>
              <a:tr h="1023657"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INFLAMMATORY</a:t>
                      </a:r>
                      <a:r>
                        <a:rPr lang="en-US" baseline="0" dirty="0" smtClean="0"/>
                        <a:t> MARKER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r>
                        <a:rPr lang="en-US" baseline="0" dirty="0" smtClean="0"/>
                        <a:t> RISK POPLN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RISK POPLN</a:t>
                      </a:r>
                      <a:endParaRPr lang="en-US" dirty="0"/>
                    </a:p>
                  </a:txBody>
                  <a:tcPr/>
                </a:tc>
              </a:tr>
              <a:tr h="59307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ESR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&gt; 60  mm/1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 hr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FF00"/>
                          </a:solidFill>
                        </a:rPr>
                        <a:t>&gt;30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mm/1</a:t>
                      </a:r>
                      <a:r>
                        <a:rPr lang="en-US" b="1" baseline="30000" dirty="0" smtClean="0">
                          <a:solidFill>
                            <a:srgbClr val="FFFF00"/>
                          </a:solidFill>
                        </a:rPr>
                        <a:t>st</a:t>
                      </a:r>
                      <a:r>
                        <a:rPr lang="en-US" b="1" baseline="0" dirty="0" smtClean="0">
                          <a:solidFill>
                            <a:srgbClr val="FFFF00"/>
                          </a:solidFill>
                        </a:rPr>
                        <a:t> hr</a:t>
                      </a:r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5930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CRP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 mg/</a:t>
                      </a:r>
                      <a:r>
                        <a:rPr lang="en-US" dirty="0" err="1" smtClean="0"/>
                        <a:t>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&gt;3</a:t>
                      </a:r>
                      <a:r>
                        <a:rPr lang="en-US" baseline="0" dirty="0" smtClean="0"/>
                        <a:t> mg/</a:t>
                      </a:r>
                      <a:r>
                        <a:rPr lang="en-US" baseline="0" dirty="0" err="1" smtClean="0"/>
                        <a:t>dL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ECG   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1) Persistent sinus tachycardia &amp; an elevated sleeping pulse rate  are signs of </a:t>
            </a:r>
            <a:r>
              <a:rPr lang="en-US" sz="2400" dirty="0" err="1" smtClean="0"/>
              <a:t>carditis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2)Sinus </a:t>
            </a:r>
            <a:r>
              <a:rPr lang="en-US" sz="2400" dirty="0" err="1" smtClean="0"/>
              <a:t>bradycardia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 3) </a:t>
            </a:r>
            <a:r>
              <a:rPr lang="en-US" sz="2400" b="1" dirty="0" smtClean="0"/>
              <a:t>PR prolongation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Seen in 20- 30% of cases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Proposed theory – due to </a:t>
            </a:r>
            <a:r>
              <a:rPr lang="en-US" sz="2000" b="1" dirty="0" err="1" smtClean="0"/>
              <a:t>vagal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overactivity</a:t>
            </a:r>
            <a:r>
              <a:rPr lang="en-US" sz="2000" b="1" dirty="0" smtClean="0"/>
              <a:t>, myocardial </a:t>
            </a:r>
            <a:r>
              <a:rPr lang="en-US" sz="2000" b="1" dirty="0" err="1" smtClean="0"/>
              <a:t>inflmn</a:t>
            </a:r>
            <a:endParaRPr lang="en-US" sz="2000" b="1" dirty="0" smtClean="0"/>
          </a:p>
          <a:p>
            <a:pPr lvl="1">
              <a:lnSpc>
                <a:spcPct val="150000"/>
              </a:lnSpc>
            </a:pPr>
            <a:r>
              <a:rPr lang="en-US" sz="2000" b="1" dirty="0" smtClean="0"/>
              <a:t>No correlation with </a:t>
            </a:r>
            <a:r>
              <a:rPr lang="en-US" sz="2000" b="1" dirty="0" err="1" smtClean="0"/>
              <a:t>carditis</a:t>
            </a:r>
            <a:r>
              <a:rPr lang="en-US" sz="2000" b="1" dirty="0" smtClean="0"/>
              <a:t> and future </a:t>
            </a:r>
            <a:r>
              <a:rPr lang="en-US" sz="2000" b="1" dirty="0" smtClean="0"/>
              <a:t>development of </a:t>
            </a:r>
            <a:r>
              <a:rPr lang="en-US" sz="2000" b="1" dirty="0" smtClean="0"/>
              <a:t>RHD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4) High grade AV block ,CHB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5) </a:t>
            </a:r>
            <a:r>
              <a:rPr lang="en-US" sz="2400" dirty="0" err="1" smtClean="0"/>
              <a:t>pericarditis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6) QT prolongation</a:t>
            </a:r>
          </a:p>
          <a:p>
            <a:endParaRPr lang="en-US" dirty="0"/>
          </a:p>
        </p:txBody>
      </p:sp>
      <p:sp>
        <p:nvSpPr>
          <p:cNvPr id="75778" name="AutoShape 2" descr="Image result for ec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0" name="AutoShape 4" descr="Image result for ec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AutoShape 6" descr="Image result for ec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4" name="AutoShape 8" descr="Image result for ecg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5786" name="Picture 10" descr="Image result for ecg clipart"/>
          <p:cNvPicPr>
            <a:picLocks noChangeAspect="1" noChangeArrowheads="1"/>
          </p:cNvPicPr>
          <p:nvPr/>
        </p:nvPicPr>
        <p:blipFill>
          <a:blip r:embed="rId2">
            <a:lum bright="40000" contrast="-70000"/>
          </a:blip>
          <a:srcRect/>
          <a:stretch>
            <a:fillRect/>
          </a:stretch>
        </p:blipFill>
        <p:spPr bwMode="auto">
          <a:xfrm>
            <a:off x="2133600" y="152400"/>
            <a:ext cx="49530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Throat culture</a:t>
            </a:r>
          </a:p>
          <a:p>
            <a:pPr lvl="3"/>
            <a:r>
              <a:rPr lang="en-US" dirty="0" smtClean="0"/>
              <a:t>The gold standard for diagnosing streptococcal </a:t>
            </a:r>
            <a:r>
              <a:rPr lang="en-US" dirty="0" err="1" smtClean="0"/>
              <a:t>pharyngitis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Throat </a:t>
            </a:r>
            <a:r>
              <a:rPr lang="en-US" dirty="0" smtClean="0"/>
              <a:t>swabs should be inoculated on culture media within 5 hours.</a:t>
            </a:r>
          </a:p>
          <a:p>
            <a:pPr lvl="3"/>
            <a:r>
              <a:rPr lang="en-US" dirty="0" smtClean="0"/>
              <a:t>Limitations:</a:t>
            </a:r>
          </a:p>
          <a:p>
            <a:pPr lvl="4"/>
            <a:r>
              <a:rPr lang="en-US" dirty="0" smtClean="0"/>
              <a:t>It </a:t>
            </a:r>
            <a:r>
              <a:rPr lang="en-US" dirty="0" smtClean="0"/>
              <a:t>does not differentiate between a carrier </a:t>
            </a:r>
            <a:r>
              <a:rPr lang="en-US" dirty="0" smtClean="0"/>
              <a:t>state and active </a:t>
            </a:r>
            <a:r>
              <a:rPr lang="en-US" dirty="0" smtClean="0"/>
              <a:t>infection</a:t>
            </a:r>
            <a:r>
              <a:rPr lang="en-US" dirty="0" smtClean="0"/>
              <a:t>.</a:t>
            </a:r>
            <a:endParaRPr lang="en-US" dirty="0" smtClean="0"/>
          </a:p>
          <a:p>
            <a:pPr lvl="4"/>
            <a:r>
              <a:rPr lang="en-US" dirty="0" smtClean="0"/>
              <a:t>1/3 </a:t>
            </a:r>
            <a:r>
              <a:rPr lang="en-US" dirty="0" smtClean="0"/>
              <a:t>of patients with rheumatic fever give no </a:t>
            </a:r>
            <a:r>
              <a:rPr lang="en-US" dirty="0" smtClean="0"/>
              <a:t>history of </a:t>
            </a:r>
            <a:r>
              <a:rPr lang="en-US" dirty="0" smtClean="0"/>
              <a:t>a </a:t>
            </a:r>
            <a:r>
              <a:rPr lang="en-US" dirty="0" err="1" smtClean="0"/>
              <a:t>preceeding</a:t>
            </a:r>
            <a:r>
              <a:rPr lang="en-US" dirty="0" smtClean="0"/>
              <a:t> pharyngeal infection.</a:t>
            </a:r>
          </a:p>
          <a:p>
            <a:pPr lvl="4"/>
            <a:r>
              <a:rPr lang="en-US" dirty="0" smtClean="0"/>
              <a:t> delay </a:t>
            </a:r>
            <a:r>
              <a:rPr lang="en-US" dirty="0" smtClean="0"/>
              <a:t>in obtaining results of throat </a:t>
            </a:r>
            <a:r>
              <a:rPr lang="en-US" dirty="0" smtClean="0"/>
              <a:t>cultures</a:t>
            </a:r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82946" name="AutoShape 2" descr="Image result for la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ANTIGEN DETECTION from throat swab</a:t>
            </a:r>
          </a:p>
          <a:p>
            <a:pPr lvl="1"/>
            <a:r>
              <a:rPr lang="en-US" dirty="0" smtClean="0"/>
              <a:t>latex agglutination or immunoassay</a:t>
            </a:r>
          </a:p>
          <a:p>
            <a:pPr lvl="1"/>
            <a:r>
              <a:rPr lang="en-US" dirty="0" smtClean="0"/>
              <a:t>Reliable, cost effective</a:t>
            </a:r>
          </a:p>
          <a:p>
            <a:pPr lvl="1"/>
            <a:r>
              <a:rPr lang="en-US" dirty="0" smtClean="0"/>
              <a:t>Specificity 95%</a:t>
            </a:r>
          </a:p>
          <a:p>
            <a:pPr lvl="1"/>
            <a:r>
              <a:rPr lang="en-US" dirty="0" smtClean="0"/>
              <a:t>Sensitivity 33%</a:t>
            </a:r>
          </a:p>
          <a:p>
            <a:pPr lvl="1"/>
            <a:r>
              <a:rPr lang="en-US" dirty="0" smtClean="0"/>
              <a:t>Equivalent to positive throat culture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STREPTOCOCCAL ANTIBODY TESTING</a:t>
            </a:r>
          </a:p>
          <a:p>
            <a:endParaRPr lang="en-US" dirty="0" smtClean="0"/>
          </a:p>
          <a:p>
            <a:r>
              <a:rPr lang="en-US" dirty="0" err="1" smtClean="0"/>
              <a:t>Antistreptolysin</a:t>
            </a:r>
            <a:r>
              <a:rPr lang="en-US" dirty="0" smtClean="0"/>
              <a:t> O (ASO)</a:t>
            </a:r>
          </a:p>
          <a:p>
            <a:r>
              <a:rPr lang="en-US" dirty="0" smtClean="0"/>
              <a:t>Anti </a:t>
            </a:r>
            <a:r>
              <a:rPr lang="en-US" dirty="0" err="1" smtClean="0"/>
              <a:t>DNAase</a:t>
            </a:r>
            <a:r>
              <a:rPr lang="en-US" dirty="0" smtClean="0"/>
              <a:t> B</a:t>
            </a:r>
          </a:p>
          <a:p>
            <a:r>
              <a:rPr lang="en-US" dirty="0" smtClean="0"/>
              <a:t>Anti </a:t>
            </a:r>
            <a:r>
              <a:rPr lang="en-US" dirty="0" err="1" smtClean="0"/>
              <a:t>hyaluronidase</a:t>
            </a:r>
            <a:r>
              <a:rPr lang="en-US" dirty="0" smtClean="0"/>
              <a:t> (AH)</a:t>
            </a:r>
          </a:p>
          <a:p>
            <a:r>
              <a:rPr lang="en-US" dirty="0" err="1" smtClean="0"/>
              <a:t>Streptozyme</a:t>
            </a:r>
            <a:r>
              <a:rPr lang="en-US" dirty="0" smtClean="0"/>
              <a:t>(SZ)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Antistreptolysin</a:t>
            </a:r>
            <a:r>
              <a:rPr lang="en-US" dirty="0" smtClean="0"/>
              <a:t> antibody</a:t>
            </a:r>
          </a:p>
          <a:p>
            <a:pPr lvl="1"/>
            <a:r>
              <a:rPr lang="en-US" dirty="0" smtClean="0"/>
              <a:t>Described by Todd in 1932</a:t>
            </a:r>
          </a:p>
          <a:p>
            <a:pPr lvl="1"/>
            <a:r>
              <a:rPr lang="en-US" dirty="0" smtClean="0"/>
              <a:t>Most widely used</a:t>
            </a:r>
          </a:p>
          <a:p>
            <a:pPr lvl="1"/>
            <a:r>
              <a:rPr lang="en-US" dirty="0" smtClean="0"/>
              <a:t>Two fold rise in paired serum sample taken 2-4 weeks apart more specific than a single sample</a:t>
            </a:r>
          </a:p>
          <a:p>
            <a:pPr lvl="2"/>
            <a:r>
              <a:rPr lang="en-US" dirty="0" smtClean="0"/>
              <a:t>Appears </a:t>
            </a:r>
            <a:r>
              <a:rPr lang="en-US" dirty="0" smtClean="0"/>
              <a:t>            :7 </a:t>
            </a:r>
            <a:r>
              <a:rPr lang="en-US" dirty="0" smtClean="0"/>
              <a:t>to 10 days </a:t>
            </a:r>
            <a:r>
              <a:rPr lang="en-US" dirty="0" smtClean="0"/>
              <a:t>     after </a:t>
            </a:r>
            <a:r>
              <a:rPr lang="en-US" dirty="0" smtClean="0"/>
              <a:t>the infection </a:t>
            </a:r>
          </a:p>
          <a:p>
            <a:pPr lvl="2"/>
            <a:r>
              <a:rPr lang="en-US" dirty="0" smtClean="0"/>
              <a:t>peak detection :2 </a:t>
            </a:r>
            <a:r>
              <a:rPr lang="en-US" dirty="0" smtClean="0"/>
              <a:t>&amp; 3 </a:t>
            </a:r>
            <a:r>
              <a:rPr lang="en-US" dirty="0" smtClean="0"/>
              <a:t>weeks      </a:t>
            </a:r>
            <a:r>
              <a:rPr lang="en-US" dirty="0" smtClean="0"/>
              <a:t>after the onset of </a:t>
            </a:r>
            <a:r>
              <a:rPr lang="en-US" dirty="0" smtClean="0"/>
              <a:t>RF</a:t>
            </a:r>
          </a:p>
          <a:p>
            <a:pPr lvl="2"/>
            <a:r>
              <a:rPr lang="en-US" dirty="0" smtClean="0"/>
              <a:t> maintained for 2-3 months before declining</a:t>
            </a:r>
            <a:endParaRPr lang="en-US" dirty="0" smtClean="0"/>
          </a:p>
          <a:p>
            <a:pPr lvl="1"/>
            <a:r>
              <a:rPr lang="en-US" dirty="0" smtClean="0"/>
              <a:t>ASO </a:t>
            </a:r>
            <a:r>
              <a:rPr lang="en-US" dirty="0" err="1" smtClean="0"/>
              <a:t>Titre</a:t>
            </a:r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240 Todd </a:t>
            </a:r>
            <a:r>
              <a:rPr lang="en-US" dirty="0" smtClean="0"/>
              <a:t>units in adults </a:t>
            </a:r>
            <a:endParaRPr lang="en-US" dirty="0" smtClean="0"/>
          </a:p>
          <a:p>
            <a:pPr lvl="3"/>
            <a:r>
              <a:rPr lang="en-US" dirty="0" smtClean="0"/>
              <a:t>&gt;  320 Todd </a:t>
            </a:r>
            <a:r>
              <a:rPr lang="en-US" dirty="0" smtClean="0"/>
              <a:t>units in </a:t>
            </a:r>
            <a:r>
              <a:rPr lang="en-US" dirty="0" smtClean="0"/>
              <a:t>children &gt; </a:t>
            </a:r>
            <a:r>
              <a:rPr lang="en-US" dirty="0" smtClean="0"/>
              <a:t>5 yrs </a:t>
            </a:r>
            <a:endParaRPr lang="en-US" dirty="0" smtClean="0"/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Anti </a:t>
            </a:r>
            <a:r>
              <a:rPr lang="en-US" dirty="0" err="1" smtClean="0"/>
              <a:t>DNAse</a:t>
            </a:r>
            <a:r>
              <a:rPr lang="en-US" dirty="0" smtClean="0"/>
              <a:t> B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begin </a:t>
            </a:r>
            <a:r>
              <a:rPr lang="en-US" sz="1800" dirty="0" smtClean="0"/>
              <a:t>to rise 1 to 2 weeks and peak 6 to 8 weeks after  infection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Anti </a:t>
            </a:r>
            <a:r>
              <a:rPr lang="en-US" sz="1800" dirty="0" err="1" smtClean="0"/>
              <a:t>DNAse</a:t>
            </a:r>
            <a:r>
              <a:rPr lang="en-US" sz="1800" dirty="0" smtClean="0"/>
              <a:t>	 1:60 </a:t>
            </a:r>
            <a:r>
              <a:rPr lang="en-US" sz="1800" dirty="0" smtClean="0"/>
              <a:t>in </a:t>
            </a:r>
            <a:r>
              <a:rPr lang="en-US" sz="1800" dirty="0" smtClean="0"/>
              <a:t>preschool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                              1:480 </a:t>
            </a:r>
            <a:r>
              <a:rPr lang="en-US" sz="1800" dirty="0" smtClean="0"/>
              <a:t>in school </a:t>
            </a:r>
            <a:r>
              <a:rPr lang="en-US" sz="1800" dirty="0" smtClean="0"/>
              <a:t>age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                              </a:t>
            </a:r>
            <a:r>
              <a:rPr lang="en-US" sz="1800" dirty="0" smtClean="0"/>
              <a:t>1:340 in </a:t>
            </a:r>
            <a:r>
              <a:rPr lang="en-US" sz="1800" dirty="0" smtClean="0"/>
              <a:t>adult   ( </a:t>
            </a:r>
            <a:r>
              <a:rPr lang="en-US" sz="1800" dirty="0" smtClean="0"/>
              <a:t>NORMAL TITRE)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Single </a:t>
            </a:r>
            <a:r>
              <a:rPr lang="en-US" sz="1800" dirty="0" smtClean="0"/>
              <a:t>antibody </a:t>
            </a:r>
            <a:r>
              <a:rPr lang="en-US" sz="1800" dirty="0" smtClean="0"/>
              <a:t>test - ( </a:t>
            </a:r>
            <a:r>
              <a:rPr lang="en-US" sz="1800" dirty="0" smtClean="0"/>
              <a:t>only ASO) </a:t>
            </a:r>
            <a:r>
              <a:rPr lang="en-US" sz="1800" dirty="0" smtClean="0"/>
              <a:t>- 80-85</a:t>
            </a:r>
            <a:r>
              <a:rPr lang="en-US" sz="1800" dirty="0" smtClean="0"/>
              <a:t>% 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Multiple antibody </a:t>
            </a:r>
            <a:r>
              <a:rPr lang="en-US" sz="1800" dirty="0" smtClean="0"/>
              <a:t>test-  (</a:t>
            </a:r>
            <a:r>
              <a:rPr lang="en-US" sz="1800" dirty="0" smtClean="0"/>
              <a:t>ASO +</a:t>
            </a:r>
            <a:r>
              <a:rPr lang="en-US" sz="1800" dirty="0" err="1" smtClean="0"/>
              <a:t>ANTIDNase</a:t>
            </a:r>
            <a:r>
              <a:rPr lang="en-US" sz="1800" dirty="0" smtClean="0"/>
              <a:t> B</a:t>
            </a:r>
            <a:r>
              <a:rPr lang="en-US" sz="1800" dirty="0" smtClean="0"/>
              <a:t>) - 95-100</a:t>
            </a:r>
            <a:r>
              <a:rPr lang="en-US" sz="1800" dirty="0" smtClean="0"/>
              <a:t>%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B INV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3" y="152401"/>
            <a:ext cx="9144173" cy="6705600"/>
          </a:xfr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 Cell marker</a:t>
            </a:r>
          </a:p>
          <a:p>
            <a:pPr>
              <a:buNone/>
            </a:pPr>
            <a:r>
              <a:rPr lang="en-US" dirty="0" smtClean="0"/>
              <a:t>	- Rapid </a:t>
            </a:r>
            <a:r>
              <a:rPr lang="en-US" dirty="0" smtClean="0"/>
              <a:t>detection test for </a:t>
            </a:r>
            <a:r>
              <a:rPr lang="en-US" dirty="0" smtClean="0"/>
              <a:t>D8/17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positive in 90% of cases with rheumatic fever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19190</TotalTime>
  <Words>4411</Words>
  <Application>Microsoft Office PowerPoint</Application>
  <PresentationFormat>On-screen Show (4:3)</PresentationFormat>
  <Paragraphs>961</Paragraphs>
  <Slides>128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Office Theme</vt:lpstr>
      <vt:lpstr>RHEUMATIC FEVER</vt:lpstr>
      <vt:lpstr>Slide 2</vt:lpstr>
      <vt:lpstr>Introduction  </vt:lpstr>
      <vt:lpstr>Epidemiology - Disease trend </vt:lpstr>
      <vt:lpstr>Slide 5</vt:lpstr>
      <vt:lpstr>Slide 6</vt:lpstr>
      <vt:lpstr>Names to be remembered.. </vt:lpstr>
      <vt:lpstr>Slide 8</vt:lpstr>
      <vt:lpstr>The epidemiological triad</vt:lpstr>
      <vt:lpstr>The agent - Group A beta hemolytic streptococci </vt:lpstr>
      <vt:lpstr>Lancefield serological classification</vt:lpstr>
      <vt:lpstr>Classification based on hemolysis in sheep blood agar</vt:lpstr>
      <vt:lpstr>Slide 13</vt:lpstr>
      <vt:lpstr>Slide 14</vt:lpstr>
      <vt:lpstr>Slide 15</vt:lpstr>
      <vt:lpstr>Slide 16</vt:lpstr>
      <vt:lpstr>GAS pharyngitis</vt:lpstr>
      <vt:lpstr>Slide 18</vt:lpstr>
      <vt:lpstr>The environment</vt:lpstr>
      <vt:lpstr>Change in environment factors</vt:lpstr>
      <vt:lpstr>The host</vt:lpstr>
      <vt:lpstr>Slide 22</vt:lpstr>
      <vt:lpstr>Slide 23</vt:lpstr>
      <vt:lpstr>Slide 24</vt:lpstr>
      <vt:lpstr>Immunopathogenesis </vt:lpstr>
      <vt:lpstr>Molecular mimicry</vt:lpstr>
      <vt:lpstr>Slide 27</vt:lpstr>
      <vt:lpstr>Antibody mediated injury</vt:lpstr>
      <vt:lpstr>Slide 29</vt:lpstr>
      <vt:lpstr>Immunopathogenesis – a two hit hypothesis</vt:lpstr>
      <vt:lpstr>Slide 31</vt:lpstr>
      <vt:lpstr>Slide 32</vt:lpstr>
      <vt:lpstr>Superantigens </vt:lpstr>
      <vt:lpstr>Alternate hypothesis </vt:lpstr>
      <vt:lpstr>Pathology </vt:lpstr>
      <vt:lpstr>Carditis </vt:lpstr>
      <vt:lpstr>Aschoff body</vt:lpstr>
      <vt:lpstr>Mc Callum’s patch </vt:lpstr>
      <vt:lpstr>Rheumatic verrucae</vt:lpstr>
      <vt:lpstr>CNS - CHOREA</vt:lpstr>
      <vt:lpstr>ARTHRITIS</vt:lpstr>
      <vt:lpstr>SUBCUTANEOUS NODULE</vt:lpstr>
      <vt:lpstr>ERYTHEMA MARGINATUM</vt:lpstr>
      <vt:lpstr>DIAGNOSIS</vt:lpstr>
      <vt:lpstr>Original Duckett Jones criteria, 1944</vt:lpstr>
      <vt:lpstr>Modified Jones criteria, 1956</vt:lpstr>
      <vt:lpstr>Revised Jones criteria, 1965</vt:lpstr>
      <vt:lpstr>Jones criteria update, 1992</vt:lpstr>
      <vt:lpstr>Evolution of Jones criteria</vt:lpstr>
      <vt:lpstr>Concerns with Jones criteria</vt:lpstr>
      <vt:lpstr>WHO 2002-2003</vt:lpstr>
      <vt:lpstr>Slide 52</vt:lpstr>
      <vt:lpstr>Slide 53</vt:lpstr>
      <vt:lpstr>2015 AHA revision of Jones criteria</vt:lpstr>
      <vt:lpstr>Slide 55</vt:lpstr>
      <vt:lpstr>Slide 56</vt:lpstr>
      <vt:lpstr>   clinical features</vt:lpstr>
      <vt:lpstr>CLINICAL FEATURES</vt:lpstr>
      <vt:lpstr>Major criteria</vt:lpstr>
      <vt:lpstr>Carditis </vt:lpstr>
      <vt:lpstr>Slide 61</vt:lpstr>
      <vt:lpstr>Pericarditis </vt:lpstr>
      <vt:lpstr>Myocarditis </vt:lpstr>
      <vt:lpstr>Does rheumatic myocarditis exist??</vt:lpstr>
      <vt:lpstr>Slide 65</vt:lpstr>
      <vt:lpstr>Endocarditis </vt:lpstr>
      <vt:lpstr>Mitral valve involvement</vt:lpstr>
      <vt:lpstr>Slide 68</vt:lpstr>
      <vt:lpstr>Slide 69</vt:lpstr>
      <vt:lpstr>Aortic valve involvement</vt:lpstr>
      <vt:lpstr>Clinical recognition of recurrence of rheumatic carditis </vt:lpstr>
      <vt:lpstr>Arthritis </vt:lpstr>
      <vt:lpstr>Slide 73</vt:lpstr>
      <vt:lpstr>Slide 74</vt:lpstr>
      <vt:lpstr>Slide 75</vt:lpstr>
      <vt:lpstr>Slide 76</vt:lpstr>
      <vt:lpstr>Subcutaneous nodules</vt:lpstr>
      <vt:lpstr>Erythema marginatum</vt:lpstr>
      <vt:lpstr>Slide 79</vt:lpstr>
      <vt:lpstr>Sydenham chorea</vt:lpstr>
      <vt:lpstr>Slide 81</vt:lpstr>
      <vt:lpstr>Slide 82</vt:lpstr>
      <vt:lpstr>Slide 83</vt:lpstr>
      <vt:lpstr>PANDAS</vt:lpstr>
      <vt:lpstr>Slide 85</vt:lpstr>
      <vt:lpstr>* High risk population*</vt:lpstr>
      <vt:lpstr>* High risk population*</vt:lpstr>
      <vt:lpstr>Differential diagnosis</vt:lpstr>
      <vt:lpstr>Minor manifestation</vt:lpstr>
      <vt:lpstr>Slide 90</vt:lpstr>
      <vt:lpstr>Laboratory evidence</vt:lpstr>
      <vt:lpstr>ECG    findings </vt:lpstr>
      <vt:lpstr>Evidence of GAS</vt:lpstr>
      <vt:lpstr>Slide 94</vt:lpstr>
      <vt:lpstr>Slide 95</vt:lpstr>
      <vt:lpstr>Slide 96</vt:lpstr>
      <vt:lpstr>Slide 97</vt:lpstr>
      <vt:lpstr>Slide 98</vt:lpstr>
      <vt:lpstr>Slide 99</vt:lpstr>
      <vt:lpstr>Echocardiography in ARF</vt:lpstr>
      <vt:lpstr>Slide 101</vt:lpstr>
      <vt:lpstr>Recommenmdations </vt:lpstr>
      <vt:lpstr>Doppler findings in rheumatic valvulitis </vt:lpstr>
      <vt:lpstr>Morphological findings in echocardiogram in ARF</vt:lpstr>
      <vt:lpstr>Slide 105</vt:lpstr>
      <vt:lpstr>Slide 106</vt:lpstr>
      <vt:lpstr>Slide 107</vt:lpstr>
      <vt:lpstr>Slide 108</vt:lpstr>
      <vt:lpstr>Slide 109</vt:lpstr>
      <vt:lpstr>VIJAYA’S ECHO CRITERIA</vt:lpstr>
      <vt:lpstr>Slide 111</vt:lpstr>
      <vt:lpstr>Endomyocardial biopsy</vt:lpstr>
      <vt:lpstr>RADIONUCLIDE IMAGING</vt:lpstr>
      <vt:lpstr>treatment</vt:lpstr>
      <vt:lpstr>Slide 115</vt:lpstr>
      <vt:lpstr>Treatment of rheumatic fever</vt:lpstr>
      <vt:lpstr>Slide 117</vt:lpstr>
      <vt:lpstr>Slide 118</vt:lpstr>
      <vt:lpstr>Slide 119</vt:lpstr>
      <vt:lpstr>Primordial prevention</vt:lpstr>
      <vt:lpstr>Secondary prophylaxis</vt:lpstr>
      <vt:lpstr>Duration of secondary prophylaxis</vt:lpstr>
      <vt:lpstr>Antistreptococcal vaccine</vt:lpstr>
      <vt:lpstr>MCQ</vt:lpstr>
      <vt:lpstr>Slide 125</vt:lpstr>
      <vt:lpstr>Slide 126</vt:lpstr>
      <vt:lpstr>Slide 127</vt:lpstr>
      <vt:lpstr>Slide 128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RHEUMATIC FEVER</dc:title>
  <dc:creator>admin</dc:creator>
  <cp:lastModifiedBy>admin</cp:lastModifiedBy>
  <cp:revision>395</cp:revision>
  <dcterms:created xsi:type="dcterms:W3CDTF">2018-08-14T15:55:41Z</dcterms:created>
  <dcterms:modified xsi:type="dcterms:W3CDTF">2018-08-28T02:16:21Z</dcterms:modified>
</cp:coreProperties>
</file>